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50"/>
  </p:notesMasterIdLst>
  <p:handoutMasterIdLst>
    <p:handoutMasterId r:id="rId51"/>
  </p:handoutMasterIdLst>
  <p:sldIdLst>
    <p:sldId id="333" r:id="rId3"/>
    <p:sldId id="295" r:id="rId4"/>
    <p:sldId id="302" r:id="rId5"/>
    <p:sldId id="294" r:id="rId6"/>
    <p:sldId id="389" r:id="rId7"/>
    <p:sldId id="391" r:id="rId8"/>
    <p:sldId id="373" r:id="rId9"/>
    <p:sldId id="375"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8" r:id="rId26"/>
    <p:sldId id="409" r:id="rId27"/>
    <p:sldId id="410" r:id="rId28"/>
    <p:sldId id="411" r:id="rId29"/>
    <p:sldId id="412" r:id="rId30"/>
    <p:sldId id="414" r:id="rId31"/>
    <p:sldId id="413" r:id="rId32"/>
    <p:sldId id="415" r:id="rId33"/>
    <p:sldId id="416" r:id="rId34"/>
    <p:sldId id="417" r:id="rId35"/>
    <p:sldId id="418" r:id="rId36"/>
    <p:sldId id="419" r:id="rId37"/>
    <p:sldId id="420" r:id="rId38"/>
    <p:sldId id="421" r:id="rId39"/>
    <p:sldId id="422" r:id="rId40"/>
    <p:sldId id="423" r:id="rId41"/>
    <p:sldId id="427" r:id="rId42"/>
    <p:sldId id="428" r:id="rId43"/>
    <p:sldId id="424" r:id="rId44"/>
    <p:sldId id="425" r:id="rId45"/>
    <p:sldId id="426" r:id="rId46"/>
    <p:sldId id="429" r:id="rId47"/>
    <p:sldId id="388" r:id="rId48"/>
    <p:sldId id="256" r:id="rId49"/>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0A5137-936E-0F38-E085-B72F65D9AB24}" v="376" dt="2019-05-07T00:22:15.631"/>
    <p1510:client id="{CB7DBBCC-9803-D5CE-D627-129C510BE669}" v="3387" dt="2019-05-07T00:22:06.25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355" y="53"/>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5/8/2019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5/8/2019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gUFoIydeHretNiSvYDpQmVW-q9lDbtZn" TargetMode="Externa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05008" y="2161137"/>
            <a:ext cx="12678185" cy="3018105"/>
          </a:xfrm>
        </p:spPr>
        <p:txBody>
          <a:bodyPr>
            <a:normAutofit fontScale="90000"/>
          </a:bodyPr>
          <a:lstStyle/>
          <a:p>
            <a:r>
              <a:rPr lang="en-US" dirty="0">
                <a:solidFill>
                  <a:schemeClr val="accent1"/>
                </a:solidFill>
              </a:rPr>
              <a:t>Cards for Scientific</a:t>
            </a:r>
            <a:br>
              <a:rPr lang="en-US" dirty="0"/>
            </a:br>
            <a:r>
              <a:rPr lang="en-US" sz="8800" b="1" dirty="0"/>
              <a:t>Computation (</a:t>
            </a:r>
            <a:r>
              <a:rPr lang="en-US" sz="8800" b="1" dirty="0" err="1"/>
              <a:t>Cuda,OpenCL</a:t>
            </a:r>
            <a:r>
              <a:rPr lang="en-US" sz="8800" b="1" dirty="0"/>
              <a:t>)</a:t>
            </a:r>
            <a:br>
              <a:rPr lang="en-US" sz="8800" b="1" dirty="0"/>
            </a:br>
            <a:r>
              <a:rPr lang="en-US" sz="8800" b="1" dirty="0"/>
              <a:t>                    TG3</a:t>
            </a:r>
            <a:endParaRPr lang="es-ES" sz="8800" dirty="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dirty="0">
                <a:latin typeface="Aleo-LightItalic"/>
              </a:rPr>
              <a:t>Borja </a:t>
            </a:r>
            <a:r>
              <a:rPr lang="en-US" dirty="0" err="1">
                <a:latin typeface="Aleo-LightItalic"/>
              </a:rPr>
              <a:t>Ordóñez</a:t>
            </a:r>
            <a:r>
              <a:rPr lang="en-US" dirty="0">
                <a:latin typeface="Aleo-LightItalic"/>
              </a:rPr>
              <a:t> Bello </a:t>
            </a:r>
            <a:endParaRPr lang="es-ES" dirty="0"/>
          </a:p>
          <a:p>
            <a:r>
              <a:rPr lang="en-US" dirty="0">
                <a:latin typeface="Aleo-LightItalic"/>
              </a:rPr>
              <a:t>Javier </a:t>
            </a:r>
            <a:r>
              <a:rPr lang="en-US" dirty="0" err="1">
                <a:latin typeface="Aleo-LightItalic"/>
              </a:rPr>
              <a:t>Luque</a:t>
            </a:r>
            <a:r>
              <a:rPr lang="en-US" dirty="0">
                <a:latin typeface="Aleo-LightItalic"/>
              </a:rPr>
              <a:t> Moreno </a:t>
            </a:r>
            <a:endParaRPr lang="en-US" dirty="0"/>
          </a:p>
          <a:p>
            <a:r>
              <a:rPr lang="en-US" dirty="0">
                <a:latin typeface="Aleo-LightItalic"/>
              </a:rPr>
              <a:t>Adrián López Godoy </a:t>
            </a:r>
            <a:endParaRPr lang="en-US" dirty="0"/>
          </a:p>
          <a:p>
            <a:r>
              <a:rPr lang="en-US" dirty="0">
                <a:latin typeface="Aleo-LightItalic"/>
              </a:rPr>
              <a:t>Daniel Calin </a:t>
            </a:r>
            <a:r>
              <a:rPr lang="en-US" dirty="0" err="1">
                <a:latin typeface="Aleo-LightItalic"/>
              </a:rPr>
              <a:t>Stanus</a:t>
            </a:r>
            <a:r>
              <a:rPr lang="en-US" dirty="0">
                <a:latin typeface="Aleo-LightItalic"/>
              </a:rPr>
              <a:t> </a:t>
            </a:r>
            <a:endParaRPr lang="es-ES" dirty="0"/>
          </a:p>
          <a:p>
            <a:r>
              <a:rPr lang="en-US" dirty="0">
                <a:latin typeface="Aleo-LightItalic"/>
              </a:rPr>
              <a:t>Ignacio Burgos </a:t>
            </a:r>
            <a:r>
              <a:rPr lang="en-US" dirty="0" err="1">
                <a:latin typeface="Aleo-LightItalic"/>
              </a:rPr>
              <a:t>Lucha</a:t>
            </a:r>
            <a:endParaRPr lang="es-ES" dirty="0"/>
          </a:p>
          <a:p>
            <a:endParaRPr lang="en-US" dirty="0"/>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410658-B639-4EE3-9B54-AE2F35AD4539}"/>
              </a:ext>
            </a:extLst>
          </p:cNvPr>
          <p:cNvSpPr txBox="1"/>
          <p:nvPr/>
        </p:nvSpPr>
        <p:spPr>
          <a:xfrm>
            <a:off x="5788673" y="2407978"/>
            <a:ext cx="10246701" cy="6924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3.5 </a:t>
            </a:r>
            <a:r>
              <a:rPr lang="en-US" b="1" err="1"/>
              <a:t>Criterio</a:t>
            </a:r>
            <a:r>
              <a:rPr lang="en-US" b="1"/>
              <a:t> 5: </a:t>
            </a:r>
            <a:r>
              <a:rPr lang="en-US" b="1" err="1"/>
              <a:t>Prueba</a:t>
            </a:r>
            <a:r>
              <a:rPr lang="en-US" b="1"/>
              <a:t> de </a:t>
            </a:r>
            <a:r>
              <a:rPr lang="en-US" b="1" err="1"/>
              <a:t>estabilidad</a:t>
            </a:r>
            <a:r>
              <a:rPr lang="en-US" b="1"/>
              <a:t> con el test MSI </a:t>
            </a:r>
            <a:r>
              <a:rPr lang="en-US" b="1" err="1"/>
              <a:t>Kombustor</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Prueba</a:t>
            </a:r>
            <a:r>
              <a:rPr lang="en-US" sz="2800"/>
              <a:t> de </a:t>
            </a:r>
            <a:r>
              <a:rPr lang="en-US" sz="2800" err="1"/>
              <a:t>estabilidad</a:t>
            </a:r>
            <a:r>
              <a:rPr lang="en-US" sz="2800"/>
              <a:t> con el test MSI </a:t>
            </a:r>
            <a:r>
              <a:rPr lang="en-US" sz="2800" err="1"/>
              <a:t>Kombustor</a:t>
            </a:r>
            <a:r>
              <a:rPr lang="en-US" sz="2800"/>
              <a:t>.</a:t>
            </a:r>
          </a:p>
          <a:p>
            <a:pPr algn="just"/>
            <a:r>
              <a:rPr lang="en-US" sz="2800" err="1"/>
              <a:t>Descripción</a:t>
            </a:r>
            <a:r>
              <a:rPr lang="en-US" sz="2800"/>
              <a:t>: </a:t>
            </a:r>
            <a:r>
              <a:rPr lang="en-US" sz="2800" err="1"/>
              <a:t>Prueba</a:t>
            </a:r>
            <a:r>
              <a:rPr lang="en-US" sz="2800"/>
              <a:t> con MSI </a:t>
            </a:r>
            <a:r>
              <a:rPr lang="en-US" sz="2800" err="1"/>
              <a:t>Kombustor</a:t>
            </a:r>
            <a:r>
              <a:rPr lang="en-US" sz="2800"/>
              <a:t>. Software que </a:t>
            </a:r>
            <a:r>
              <a:rPr lang="en-US" sz="2800" err="1"/>
              <a:t>somete</a:t>
            </a:r>
            <a:r>
              <a:rPr lang="en-US" sz="2800"/>
              <a:t> al </a:t>
            </a:r>
            <a:r>
              <a:rPr lang="en-US" sz="2800" err="1"/>
              <a:t>equipo</a:t>
            </a:r>
            <a:r>
              <a:rPr lang="en-US" sz="2800"/>
              <a:t> a una </a:t>
            </a:r>
            <a:r>
              <a:rPr lang="en-US" sz="2800" err="1"/>
              <a:t>prueba</a:t>
            </a:r>
            <a:r>
              <a:rPr lang="en-US" sz="2800"/>
              <a:t> </a:t>
            </a:r>
            <a:r>
              <a:rPr lang="en-US" sz="2800" err="1"/>
              <a:t>donde</a:t>
            </a:r>
            <a:r>
              <a:rPr lang="en-US" sz="2800"/>
              <a:t> </a:t>
            </a:r>
            <a:r>
              <a:rPr lang="en-US" sz="2800" err="1"/>
              <a:t>fuerza</a:t>
            </a:r>
            <a:r>
              <a:rPr lang="en-US" sz="2800"/>
              <a:t> CPU y GPU al 100%, </a:t>
            </a:r>
            <a:r>
              <a:rPr lang="en-US" sz="2800" err="1"/>
              <a:t>viendo</a:t>
            </a:r>
            <a:r>
              <a:rPr lang="en-US" sz="2800"/>
              <a:t> </a:t>
            </a:r>
            <a:r>
              <a:rPr lang="en-US" sz="2800" err="1"/>
              <a:t>si</a:t>
            </a:r>
            <a:r>
              <a:rPr lang="en-US" sz="2800"/>
              <a:t> se </a:t>
            </a:r>
            <a:r>
              <a:rPr lang="en-US" sz="2800" err="1"/>
              <a:t>bloquea</a:t>
            </a:r>
            <a:r>
              <a:rPr lang="en-US" sz="2800"/>
              <a:t> o no.</a:t>
            </a:r>
          </a:p>
          <a:p>
            <a:pPr algn="just"/>
            <a:r>
              <a:rPr lang="en-US" sz="2800"/>
              <a:t>Tipo de valor: </a:t>
            </a:r>
            <a:r>
              <a:rPr lang="en-US" sz="2800" err="1"/>
              <a:t>Booleano</a:t>
            </a:r>
            <a:r>
              <a:rPr lang="en-US" sz="2800"/>
              <a:t> (Si/No).</a:t>
            </a:r>
          </a:p>
          <a:p>
            <a:pPr algn="just"/>
            <a:endParaRPr lang="en-US"/>
          </a:p>
          <a:p>
            <a:pPr algn="just"/>
            <a:r>
              <a:rPr lang="en-US" b="1"/>
              <a:t>3.6 </a:t>
            </a:r>
            <a:r>
              <a:rPr lang="en-US" b="1" err="1"/>
              <a:t>Criterio</a:t>
            </a:r>
            <a:r>
              <a:rPr lang="en-US" b="1"/>
              <a:t> 6: Software </a:t>
            </a:r>
            <a:r>
              <a:rPr lang="en-US" b="1" err="1"/>
              <a:t>científico</a:t>
            </a:r>
            <a:endParaRPr lang="en-US" b="1"/>
          </a:p>
          <a:p>
            <a:pPr algn="just"/>
            <a:endParaRPr lang="en-US" b="1"/>
          </a:p>
          <a:p>
            <a:pPr algn="just"/>
            <a:r>
              <a:rPr lang="en-US" sz="2800" err="1"/>
              <a:t>Nombre</a:t>
            </a:r>
            <a:r>
              <a:rPr lang="en-US" sz="2800"/>
              <a:t> del </a:t>
            </a:r>
            <a:r>
              <a:rPr lang="en-US" sz="2800" err="1"/>
              <a:t>criterio</a:t>
            </a:r>
            <a:r>
              <a:rPr lang="en-US" sz="2800"/>
              <a:t>: Software </a:t>
            </a:r>
            <a:r>
              <a:rPr lang="en-US" sz="2800" err="1"/>
              <a:t>científico</a:t>
            </a:r>
            <a:r>
              <a:rPr lang="en-US" sz="2800"/>
              <a:t>.</a:t>
            </a:r>
          </a:p>
          <a:p>
            <a:pPr algn="just"/>
            <a:r>
              <a:rPr lang="en-US" sz="2800" err="1"/>
              <a:t>Descripción</a:t>
            </a:r>
            <a:r>
              <a:rPr lang="en-US" sz="2800"/>
              <a:t>: Indica </a:t>
            </a:r>
            <a:r>
              <a:rPr lang="en-US" sz="2800" err="1"/>
              <a:t>si</a:t>
            </a:r>
            <a:r>
              <a:rPr lang="en-US" sz="2800"/>
              <a:t> la </a:t>
            </a:r>
            <a:r>
              <a:rPr lang="en-US" sz="2800" err="1"/>
              <a:t>gráfica</a:t>
            </a:r>
            <a:r>
              <a:rPr lang="en-US" sz="2800"/>
              <a:t> CUDA y OpenCL son </a:t>
            </a:r>
            <a:r>
              <a:rPr lang="en-US" sz="2800" err="1"/>
              <a:t>capaces</a:t>
            </a:r>
            <a:r>
              <a:rPr lang="en-US" sz="2800"/>
              <a:t> de </a:t>
            </a:r>
            <a:r>
              <a:rPr lang="en-US" sz="2800" err="1"/>
              <a:t>ejecutar</a:t>
            </a:r>
            <a:r>
              <a:rPr lang="en-US" sz="2800"/>
              <a:t> el </a:t>
            </a:r>
            <a:r>
              <a:rPr lang="en-US" sz="2800" err="1"/>
              <a:t>proyecto</a:t>
            </a:r>
            <a:r>
              <a:rPr lang="en-US" sz="2800"/>
              <a:t> </a:t>
            </a:r>
            <a:r>
              <a:rPr lang="en-US" sz="2800" err="1"/>
              <a:t>científico</a:t>
            </a:r>
            <a:r>
              <a:rPr lang="en-US" sz="2800"/>
              <a:t> (de BOINC) </a:t>
            </a:r>
            <a:r>
              <a:rPr lang="en-US" sz="2800" err="1"/>
              <a:t>correctamente</a:t>
            </a:r>
            <a:r>
              <a:rPr lang="en-US" sz="2800"/>
              <a:t>.</a:t>
            </a:r>
          </a:p>
          <a:p>
            <a:pPr algn="just"/>
            <a:r>
              <a:rPr lang="en-US" sz="2800"/>
              <a:t>Tipo de valor: </a:t>
            </a:r>
            <a:r>
              <a:rPr lang="en-US" sz="2800" err="1"/>
              <a:t>Booleano</a:t>
            </a:r>
            <a:r>
              <a:rPr lang="en-US" sz="2800"/>
              <a:t> (Si/No).</a:t>
            </a:r>
          </a:p>
        </p:txBody>
      </p:sp>
      <p:pic>
        <p:nvPicPr>
          <p:cNvPr id="5" name="Picture 7" descr="Imagen que contiene texto&#10;&#10;Descripción generada con confianza alta">
            <a:extLst>
              <a:ext uri="{FF2B5EF4-FFF2-40B4-BE49-F238E27FC236}">
                <a16:creationId xmlns:a16="http://schemas.microsoft.com/office/drawing/2014/main" id="{ABF07F5A-1D27-4160-A5BF-5030A8E0122B}"/>
              </a:ext>
            </a:extLst>
          </p:cNvPr>
          <p:cNvPicPr>
            <a:picLocks noChangeAspect="1"/>
          </p:cNvPicPr>
          <p:nvPr/>
        </p:nvPicPr>
        <p:blipFill>
          <a:blip r:embed="rId2"/>
          <a:stretch>
            <a:fillRect/>
          </a:stretch>
        </p:blipFill>
        <p:spPr>
          <a:xfrm>
            <a:off x="806582" y="3981111"/>
            <a:ext cx="3662465" cy="2713262"/>
          </a:xfrm>
          <a:prstGeom prst="rect">
            <a:avLst/>
          </a:prstGeom>
        </p:spPr>
      </p:pic>
    </p:spTree>
    <p:extLst>
      <p:ext uri="{BB962C8B-B14F-4D97-AF65-F5344CB8AC3E}">
        <p14:creationId xmlns:p14="http://schemas.microsoft.com/office/powerpoint/2010/main" val="112719416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CDDAA17F-922A-4814-AA28-3A6F3C4B6437}"/>
              </a:ext>
            </a:extLst>
          </p:cNvPr>
          <p:cNvSpPr txBox="1"/>
          <p:nvPr/>
        </p:nvSpPr>
        <p:spPr>
          <a:xfrm>
            <a:off x="4465207" y="2511900"/>
            <a:ext cx="10057765"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3.7 </a:t>
            </a:r>
            <a:r>
              <a:rPr lang="en-US" b="1" err="1"/>
              <a:t>Criterio</a:t>
            </a:r>
            <a:r>
              <a:rPr lang="en-US" b="1"/>
              <a:t> 7: </a:t>
            </a:r>
            <a:r>
              <a:rPr lang="en-US" b="1" err="1"/>
              <a:t>Puntuación</a:t>
            </a:r>
            <a:r>
              <a:rPr lang="en-US" b="1"/>
              <a:t> Software </a:t>
            </a:r>
            <a:r>
              <a:rPr lang="en-US" b="1" err="1"/>
              <a:t>Científico</a:t>
            </a:r>
            <a:endParaRPr lang="es-ES" err="1"/>
          </a:p>
          <a:p>
            <a:pPr algn="just"/>
            <a:endParaRPr lang="en-US" b="1"/>
          </a:p>
          <a:p>
            <a:pPr algn="just"/>
            <a:r>
              <a:rPr lang="en-US" sz="2800" err="1"/>
              <a:t>Nombre</a:t>
            </a:r>
            <a:r>
              <a:rPr lang="en-US" sz="2800"/>
              <a:t> del </a:t>
            </a:r>
            <a:r>
              <a:rPr lang="en-US" sz="2800" err="1"/>
              <a:t>criterio</a:t>
            </a:r>
            <a:r>
              <a:rPr lang="en-US" sz="2800"/>
              <a:t>: </a:t>
            </a:r>
            <a:r>
              <a:rPr lang="en-US" sz="2800" err="1"/>
              <a:t>Puntuación</a:t>
            </a:r>
            <a:r>
              <a:rPr lang="en-US" sz="2800"/>
              <a:t> Software </a:t>
            </a:r>
            <a:r>
              <a:rPr lang="en-US" sz="2800" err="1"/>
              <a:t>Científico</a:t>
            </a:r>
            <a:r>
              <a:rPr lang="en-US" sz="2800"/>
              <a:t>.</a:t>
            </a:r>
          </a:p>
          <a:p>
            <a:pPr algn="just"/>
            <a:r>
              <a:rPr lang="en-US" sz="2800" err="1"/>
              <a:t>Descripción</a:t>
            </a:r>
            <a:r>
              <a:rPr lang="en-US" sz="2800"/>
              <a:t>: Indica </a:t>
            </a:r>
            <a:r>
              <a:rPr lang="en-US" sz="2800" err="1"/>
              <a:t>cuál</a:t>
            </a:r>
            <a:r>
              <a:rPr lang="en-US" sz="2800"/>
              <a:t> ha </a:t>
            </a:r>
            <a:r>
              <a:rPr lang="en-US" sz="2800" err="1"/>
              <a:t>sido</a:t>
            </a:r>
            <a:r>
              <a:rPr lang="en-US" sz="2800"/>
              <a:t> el </a:t>
            </a:r>
            <a:r>
              <a:rPr lang="en-US" sz="2800" err="1"/>
              <a:t>resultado</a:t>
            </a:r>
            <a:r>
              <a:rPr lang="en-US" sz="2800"/>
              <a:t> de </a:t>
            </a:r>
            <a:r>
              <a:rPr lang="en-US" sz="2800" err="1"/>
              <a:t>ambas</a:t>
            </a:r>
            <a:r>
              <a:rPr lang="en-US" sz="2800"/>
              <a:t> </a:t>
            </a:r>
            <a:r>
              <a:rPr lang="en-US" sz="2800" err="1"/>
              <a:t>gráficas</a:t>
            </a:r>
            <a:r>
              <a:rPr lang="en-US" sz="2800"/>
              <a:t>, y se </a:t>
            </a:r>
            <a:r>
              <a:rPr lang="en-US" sz="2800" err="1"/>
              <a:t>compara</a:t>
            </a:r>
            <a:r>
              <a:rPr lang="en-US" sz="2800"/>
              <a:t>.</a:t>
            </a:r>
          </a:p>
          <a:p>
            <a:pPr algn="just"/>
            <a:r>
              <a:rPr lang="en-US" sz="2800"/>
              <a:t>Tipo de valor: </a:t>
            </a:r>
            <a:r>
              <a:rPr lang="en-US" sz="2800" err="1"/>
              <a:t>Numérico</a:t>
            </a:r>
            <a:r>
              <a:rPr lang="en-US" sz="2800"/>
              <a:t>.</a:t>
            </a:r>
          </a:p>
          <a:p>
            <a:pPr algn="just"/>
            <a:endParaRPr lang="en-US"/>
          </a:p>
          <a:p>
            <a:pPr algn="just"/>
            <a:r>
              <a:rPr lang="en-US" b="1"/>
              <a:t>3.8 </a:t>
            </a:r>
            <a:r>
              <a:rPr lang="en-US" b="1" err="1"/>
              <a:t>Criterio</a:t>
            </a:r>
            <a:r>
              <a:rPr lang="en-US" b="1"/>
              <a:t> 8: Software </a:t>
            </a:r>
            <a:r>
              <a:rPr lang="en-US" b="1" err="1"/>
              <a:t>específico</a:t>
            </a:r>
            <a:r>
              <a:rPr lang="en-US" b="1"/>
              <a:t> de </a:t>
            </a:r>
            <a:r>
              <a:rPr lang="en-US" b="1" err="1"/>
              <a:t>testeo</a:t>
            </a:r>
            <a:r>
              <a:rPr lang="en-US" b="1"/>
              <a:t>.</a:t>
            </a:r>
          </a:p>
          <a:p>
            <a:pPr algn="just"/>
            <a:endParaRPr lang="en-US" b="1"/>
          </a:p>
          <a:p>
            <a:pPr algn="just"/>
            <a:r>
              <a:rPr lang="en-US" sz="2800" err="1"/>
              <a:t>Nombre</a:t>
            </a:r>
            <a:r>
              <a:rPr lang="en-US" sz="2800"/>
              <a:t> del </a:t>
            </a:r>
            <a:r>
              <a:rPr lang="en-US" sz="2800" err="1"/>
              <a:t>criterio</a:t>
            </a:r>
            <a:r>
              <a:rPr lang="en-US" sz="2800"/>
              <a:t>: Software </a:t>
            </a:r>
            <a:r>
              <a:rPr lang="en-US" sz="2800" err="1"/>
              <a:t>específico</a:t>
            </a:r>
            <a:r>
              <a:rPr lang="en-US" sz="2800"/>
              <a:t> de </a:t>
            </a:r>
            <a:r>
              <a:rPr lang="en-US" sz="2800" err="1"/>
              <a:t>testeo</a:t>
            </a:r>
            <a:r>
              <a:rPr lang="en-US" sz="2800"/>
              <a:t>.</a:t>
            </a:r>
          </a:p>
          <a:p>
            <a:pPr algn="just"/>
            <a:r>
              <a:rPr lang="en-US" sz="2800" err="1"/>
              <a:t>Descripción</a:t>
            </a:r>
            <a:r>
              <a:rPr lang="en-US" sz="2800"/>
              <a:t>: Indica </a:t>
            </a:r>
            <a:r>
              <a:rPr lang="en-US" sz="2800" err="1"/>
              <a:t>si</a:t>
            </a:r>
            <a:r>
              <a:rPr lang="en-US" sz="2800"/>
              <a:t> el </a:t>
            </a:r>
            <a:r>
              <a:rPr lang="en-US" sz="2800" err="1"/>
              <a:t>prototipo</a:t>
            </a:r>
            <a:r>
              <a:rPr lang="en-US" sz="2800"/>
              <a:t> es </a:t>
            </a:r>
            <a:r>
              <a:rPr lang="en-US" sz="2800" err="1"/>
              <a:t>capaz</a:t>
            </a:r>
            <a:r>
              <a:rPr lang="en-US" sz="2800"/>
              <a:t> de </a:t>
            </a:r>
            <a:r>
              <a:rPr lang="en-US" sz="2800" err="1"/>
              <a:t>enfrentarse</a:t>
            </a:r>
            <a:r>
              <a:rPr lang="en-US" sz="2800"/>
              <a:t> a </a:t>
            </a:r>
            <a:r>
              <a:rPr lang="en-US" sz="2800" err="1"/>
              <a:t>pruebas</a:t>
            </a:r>
            <a:r>
              <a:rPr lang="en-US" sz="2800"/>
              <a:t> </a:t>
            </a:r>
            <a:r>
              <a:rPr lang="en-US" sz="2800" err="1"/>
              <a:t>específicas</a:t>
            </a:r>
            <a:r>
              <a:rPr lang="en-US" sz="2800"/>
              <a:t> para una </a:t>
            </a:r>
            <a:r>
              <a:rPr lang="en-US" sz="2800" err="1"/>
              <a:t>gráfica</a:t>
            </a:r>
            <a:r>
              <a:rPr lang="en-US" sz="2800"/>
              <a:t> de </a:t>
            </a:r>
            <a:r>
              <a:rPr lang="en-US" sz="2800" err="1"/>
              <a:t>su</a:t>
            </a:r>
            <a:r>
              <a:rPr lang="en-US" sz="2800"/>
              <a:t> </a:t>
            </a:r>
            <a:r>
              <a:rPr lang="en-US" sz="2800" err="1"/>
              <a:t>tipo</a:t>
            </a:r>
            <a:r>
              <a:rPr lang="en-US" sz="2800"/>
              <a:t> (software para CUDA u OpenCL </a:t>
            </a:r>
            <a:r>
              <a:rPr lang="en-US" sz="2800" err="1"/>
              <a:t>exclusivo</a:t>
            </a:r>
            <a:r>
              <a:rPr lang="en-US" sz="2800"/>
              <a:t>).</a:t>
            </a:r>
          </a:p>
          <a:p>
            <a:pPr algn="just"/>
            <a:r>
              <a:rPr lang="en-US" sz="2800"/>
              <a:t>Tipo de valor: </a:t>
            </a:r>
            <a:r>
              <a:rPr lang="en-US" sz="2800" err="1"/>
              <a:t>Booleano</a:t>
            </a:r>
            <a:r>
              <a:rPr lang="en-US" sz="2800"/>
              <a:t> (Si/No).</a:t>
            </a:r>
          </a:p>
        </p:txBody>
      </p:sp>
    </p:spTree>
    <p:extLst>
      <p:ext uri="{BB962C8B-B14F-4D97-AF65-F5344CB8AC3E}">
        <p14:creationId xmlns:p14="http://schemas.microsoft.com/office/powerpoint/2010/main" val="9498367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CC7463-75BB-4546-9003-5EA9BBFB4124}"/>
              </a:ext>
            </a:extLst>
          </p:cNvPr>
          <p:cNvSpPr txBox="1"/>
          <p:nvPr/>
        </p:nvSpPr>
        <p:spPr>
          <a:xfrm>
            <a:off x="5636423" y="2458675"/>
            <a:ext cx="10435638"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3.9 </a:t>
            </a:r>
            <a:r>
              <a:rPr lang="en-US" b="1" err="1"/>
              <a:t>Criterio</a:t>
            </a:r>
            <a:r>
              <a:rPr lang="en-US" b="1"/>
              <a:t> 9: </a:t>
            </a:r>
            <a:r>
              <a:rPr lang="en-US" b="1" err="1"/>
              <a:t>Multisistema</a:t>
            </a:r>
            <a:r>
              <a:rPr lang="en-US" b="1"/>
              <a:t>.</a:t>
            </a:r>
            <a:endParaRPr lang="es-ES"/>
          </a:p>
          <a:p>
            <a:pPr algn="just"/>
            <a:endParaRPr lang="en-US" b="1"/>
          </a:p>
          <a:p>
            <a:pPr algn="just"/>
            <a:r>
              <a:rPr lang="en-US" err="1"/>
              <a:t>Nombre</a:t>
            </a:r>
            <a:r>
              <a:rPr lang="en-US"/>
              <a:t> del </a:t>
            </a:r>
            <a:r>
              <a:rPr lang="en-US" err="1"/>
              <a:t>criterio</a:t>
            </a:r>
            <a:r>
              <a:rPr lang="en-US"/>
              <a:t>: </a:t>
            </a:r>
            <a:r>
              <a:rPr lang="en-US" err="1"/>
              <a:t>Multisistema</a:t>
            </a:r>
            <a:r>
              <a:rPr lang="en-US"/>
              <a:t> Windows/Linux/Mac.</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ejecutarse</a:t>
            </a:r>
            <a:r>
              <a:rPr lang="en-US"/>
              <a:t> en los </a:t>
            </a:r>
            <a:r>
              <a:rPr lang="en-US" err="1"/>
              <a:t>diferentes</a:t>
            </a:r>
            <a:r>
              <a:rPr lang="en-US"/>
              <a:t> </a:t>
            </a:r>
            <a:r>
              <a:rPr lang="en-US" err="1"/>
              <a:t>sistemas</a:t>
            </a:r>
            <a:r>
              <a:rPr lang="en-US"/>
              <a:t> </a:t>
            </a:r>
            <a:r>
              <a:rPr lang="en-US" err="1"/>
              <a:t>operativos</a:t>
            </a:r>
            <a:r>
              <a:rPr lang="en-US"/>
              <a:t> </a:t>
            </a:r>
            <a:r>
              <a:rPr lang="en-US" err="1"/>
              <a:t>comerciales</a:t>
            </a:r>
            <a:r>
              <a:rPr lang="en-US"/>
              <a:t> </a:t>
            </a:r>
            <a:r>
              <a:rPr lang="en-US" err="1"/>
              <a:t>más</a:t>
            </a:r>
            <a:r>
              <a:rPr lang="en-US"/>
              <a:t> </a:t>
            </a:r>
            <a:r>
              <a:rPr lang="en-US" err="1"/>
              <a:t>usados</a:t>
            </a:r>
            <a:r>
              <a:rPr lang="en-US"/>
              <a:t> (Windows/Linux/Mac/Unix).</a:t>
            </a:r>
          </a:p>
          <a:p>
            <a:pPr algn="just"/>
            <a:r>
              <a:rPr lang="en-US"/>
              <a:t>Tipo de valor: </a:t>
            </a:r>
            <a:r>
              <a:rPr lang="en-US" err="1"/>
              <a:t>Booleano</a:t>
            </a:r>
            <a:r>
              <a:rPr lang="en-US"/>
              <a:t> (Si/No).</a:t>
            </a:r>
          </a:p>
          <a:p>
            <a:pPr algn="just"/>
            <a:endParaRPr lang="en-US">
              <a:solidFill>
                <a:srgbClr val="3F3F3F"/>
              </a:solidFill>
              <a:ea typeface="MS Gothic"/>
            </a:endParaRPr>
          </a:p>
          <a:p>
            <a:pPr algn="just"/>
            <a:endParaRPr lang="en-US" sz="1400" b="1">
              <a:solidFill>
                <a:srgbClr val="000000"/>
              </a:solidFill>
              <a:ea typeface="MS Gothic"/>
            </a:endParaRPr>
          </a:p>
          <a:p>
            <a:pPr algn="just"/>
            <a:r>
              <a:rPr lang="en-US" b="1"/>
              <a:t>3.10 </a:t>
            </a:r>
            <a:r>
              <a:rPr lang="en-US" b="1" err="1"/>
              <a:t>Criterio</a:t>
            </a:r>
            <a:r>
              <a:rPr lang="en-US" b="1"/>
              <a:t> 10: </a:t>
            </a:r>
            <a:r>
              <a:rPr lang="en-US" b="1" err="1"/>
              <a:t>Escalabilidad</a:t>
            </a:r>
            <a:r>
              <a:rPr lang="en-US" b="1"/>
              <a:t>.</a:t>
            </a:r>
          </a:p>
          <a:p>
            <a:pPr algn="just"/>
            <a:endParaRPr lang="en-US" b="1"/>
          </a:p>
          <a:p>
            <a:pPr algn="just"/>
            <a:r>
              <a:rPr lang="en-US" err="1"/>
              <a:t>Nombre</a:t>
            </a:r>
            <a:r>
              <a:rPr lang="en-US"/>
              <a:t> del </a:t>
            </a:r>
            <a:r>
              <a:rPr lang="en-US" err="1"/>
              <a:t>criterio</a:t>
            </a:r>
            <a:r>
              <a:rPr lang="en-US"/>
              <a:t>: </a:t>
            </a:r>
            <a:r>
              <a:rPr lang="en-US" err="1"/>
              <a:t>Soporte</a:t>
            </a:r>
            <a:r>
              <a:rPr lang="en-US"/>
              <a:t> de </a:t>
            </a:r>
            <a:r>
              <a:rPr lang="en-US" err="1"/>
              <a:t>sistema</a:t>
            </a:r>
            <a:r>
              <a:rPr lang="en-US"/>
              <a:t> </a:t>
            </a:r>
            <a:r>
              <a:rPr lang="en-US" err="1"/>
              <a:t>escalable</a:t>
            </a:r>
            <a:r>
              <a:rPr lang="en-US"/>
              <a:t>.</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adaptarse</a:t>
            </a:r>
            <a:r>
              <a:rPr lang="en-US"/>
              <a:t> </a:t>
            </a:r>
            <a:r>
              <a:rPr lang="en-US" err="1"/>
              <a:t>siendo</a:t>
            </a:r>
            <a:r>
              <a:rPr lang="en-US"/>
              <a:t> </a:t>
            </a:r>
            <a:r>
              <a:rPr lang="en-US" err="1"/>
              <a:t>escalable</a:t>
            </a:r>
            <a:r>
              <a:rPr lang="en-US"/>
              <a:t>, o no.</a:t>
            </a:r>
          </a:p>
          <a:p>
            <a:pPr algn="just"/>
            <a:r>
              <a:rPr lang="en-US"/>
              <a:t>Tipo de valor: </a:t>
            </a:r>
            <a:r>
              <a:rPr lang="en-US" err="1"/>
              <a:t>Booleano</a:t>
            </a:r>
            <a:r>
              <a:rPr lang="en-US"/>
              <a:t> (Si/No).</a:t>
            </a:r>
          </a:p>
        </p:txBody>
      </p:sp>
      <p:pic>
        <p:nvPicPr>
          <p:cNvPr id="5" name="Picture 7" descr="Imagen que contiene interior, mesa, objeto&#10;&#10;Descripción generada con confianza alta">
            <a:extLst>
              <a:ext uri="{FF2B5EF4-FFF2-40B4-BE49-F238E27FC236}">
                <a16:creationId xmlns:a16="http://schemas.microsoft.com/office/drawing/2014/main" id="{2F32EBDE-C263-45BE-8D52-2F6E9A127DE8}"/>
              </a:ext>
            </a:extLst>
          </p:cNvPr>
          <p:cNvPicPr>
            <a:picLocks noChangeAspect="1"/>
          </p:cNvPicPr>
          <p:nvPr/>
        </p:nvPicPr>
        <p:blipFill>
          <a:blip r:embed="rId2"/>
          <a:stretch>
            <a:fillRect/>
          </a:stretch>
        </p:blipFill>
        <p:spPr>
          <a:xfrm>
            <a:off x="588886" y="4534361"/>
            <a:ext cx="3880160" cy="2896520"/>
          </a:xfrm>
          <a:prstGeom prst="rect">
            <a:avLst/>
          </a:prstGeom>
        </p:spPr>
      </p:pic>
    </p:spTree>
    <p:extLst>
      <p:ext uri="{BB962C8B-B14F-4D97-AF65-F5344CB8AC3E}">
        <p14:creationId xmlns:p14="http://schemas.microsoft.com/office/powerpoint/2010/main" val="126758189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 3.Implementación del </a:t>
            </a:r>
            <a:r>
              <a:rPr lang="en-US" err="1">
                <a:solidFill>
                  <a:schemeClr val="accent1"/>
                </a:solidFill>
              </a:rPr>
              <a:t>prototipo</a:t>
            </a:r>
            <a:r>
              <a:rPr lang="en-US">
                <a:solidFill>
                  <a:schemeClr val="accent1"/>
                </a:solidFill>
              </a:rPr>
              <a:t> A </a:t>
            </a:r>
            <a:r>
              <a:rPr lang="en-US" err="1">
                <a:solidFill>
                  <a:schemeClr val="accent1"/>
                </a:solidFill>
              </a:rPr>
              <a:t>utilizando</a:t>
            </a:r>
            <a:r>
              <a:rPr lang="en-US">
                <a:solidFill>
                  <a:schemeClr val="accent1"/>
                </a:solidFill>
              </a:rPr>
              <a:t> la </a:t>
            </a:r>
            <a:r>
              <a:rPr lang="en-US" err="1">
                <a:solidFill>
                  <a:schemeClr val="accent1"/>
                </a:solidFill>
              </a:rPr>
              <a:t>tecnología</a:t>
            </a:r>
            <a:r>
              <a:rPr lang="en-US">
                <a:solidFill>
                  <a:schemeClr val="accent1"/>
                </a:solidFill>
              </a:rPr>
              <a:t>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4" descr="Imagen que contiene interior, electrónica&#10;&#10;Descripción generada con confianza muy alta">
            <a:extLst>
              <a:ext uri="{FF2B5EF4-FFF2-40B4-BE49-F238E27FC236}">
                <a16:creationId xmlns:a16="http://schemas.microsoft.com/office/drawing/2014/main" id="{22514307-836E-4455-9295-FE5B6F43B3A6}"/>
              </a:ext>
            </a:extLst>
          </p:cNvPr>
          <p:cNvPicPr>
            <a:picLocks noChangeAspect="1"/>
          </p:cNvPicPr>
          <p:nvPr/>
        </p:nvPicPr>
        <p:blipFill>
          <a:blip r:embed="rId2"/>
          <a:stretch>
            <a:fillRect/>
          </a:stretch>
        </p:blipFill>
        <p:spPr>
          <a:xfrm>
            <a:off x="7259490" y="3231963"/>
            <a:ext cx="4501418" cy="5035007"/>
          </a:xfrm>
          <a:prstGeom prst="rect">
            <a:avLst/>
          </a:prstGeom>
        </p:spPr>
      </p:pic>
    </p:spTree>
    <p:extLst>
      <p:ext uri="{BB962C8B-B14F-4D97-AF65-F5344CB8AC3E}">
        <p14:creationId xmlns:p14="http://schemas.microsoft.com/office/powerpoint/2010/main" val="17670657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242931" y="2649741"/>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CUDA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5" name="Picture 7" descr="Imagen que contiene electrónica, ordenador, pared, sentado&#10;&#10;Descripción generada con confianza muy alta">
            <a:extLst>
              <a:ext uri="{FF2B5EF4-FFF2-40B4-BE49-F238E27FC236}">
                <a16:creationId xmlns:a16="http://schemas.microsoft.com/office/drawing/2014/main" id="{46292830-9F72-4AD3-9A29-7AA194FA0C5C}"/>
              </a:ext>
            </a:extLst>
          </p:cNvPr>
          <p:cNvPicPr>
            <a:picLocks noChangeAspect="1"/>
          </p:cNvPicPr>
          <p:nvPr/>
        </p:nvPicPr>
        <p:blipFill>
          <a:blip r:embed="rId2"/>
          <a:stretch>
            <a:fillRect/>
          </a:stretch>
        </p:blipFill>
        <p:spPr>
          <a:xfrm>
            <a:off x="1072683" y="3681255"/>
            <a:ext cx="4674475" cy="3458317"/>
          </a:xfrm>
          <a:prstGeom prst="rect">
            <a:avLst/>
          </a:prstGeom>
        </p:spPr>
      </p:pic>
    </p:spTree>
    <p:extLst>
      <p:ext uri="{BB962C8B-B14F-4D97-AF65-F5344CB8AC3E}">
        <p14:creationId xmlns:p14="http://schemas.microsoft.com/office/powerpoint/2010/main" val="22451564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11" name="Picture 11" descr="Imagen que contiene captura de pantalla&#10;&#10;Descripción generada con confianza muy alta">
            <a:extLst>
              <a:ext uri="{FF2B5EF4-FFF2-40B4-BE49-F238E27FC236}">
                <a16:creationId xmlns:a16="http://schemas.microsoft.com/office/drawing/2014/main" id="{A494ACC8-8DAD-4C95-A4FF-C0BBA84FEBF4}"/>
              </a:ext>
            </a:extLst>
          </p:cNvPr>
          <p:cNvPicPr>
            <a:picLocks noChangeAspect="1"/>
          </p:cNvPicPr>
          <p:nvPr/>
        </p:nvPicPr>
        <p:blipFill>
          <a:blip r:embed="rId2"/>
          <a:stretch>
            <a:fillRect/>
          </a:stretch>
        </p:blipFill>
        <p:spPr>
          <a:xfrm>
            <a:off x="4103112" y="2712991"/>
            <a:ext cx="10815313" cy="6135237"/>
          </a:xfrm>
          <a:prstGeom prst="rect">
            <a:avLst/>
          </a:prstGeom>
        </p:spPr>
      </p:pic>
    </p:spTree>
    <p:extLst>
      <p:ext uri="{BB962C8B-B14F-4D97-AF65-F5344CB8AC3E}">
        <p14:creationId xmlns:p14="http://schemas.microsoft.com/office/powerpoint/2010/main" val="10214979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3.3 </a:t>
            </a:r>
            <a:r>
              <a:rPr lang="en-US" err="1">
                <a:solidFill>
                  <a:schemeClr val="accent1"/>
                </a:solidFill>
              </a:rPr>
              <a:t>Documentación</a:t>
            </a:r>
            <a:r>
              <a:rPr lang="en-US">
                <a:solidFill>
                  <a:schemeClr val="accent1"/>
                </a:solidFill>
              </a:rPr>
              <a:t> de </a:t>
            </a:r>
            <a:r>
              <a:rPr lang="en-US" err="1">
                <a:solidFill>
                  <a:schemeClr val="accent1"/>
                </a:solidFill>
              </a:rPr>
              <a:t>pruebas</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6C428E9E-842D-4D09-9EFF-748B06AB06BC}"/>
              </a:ext>
            </a:extLst>
          </p:cNvPr>
          <p:cNvSpPr txBox="1"/>
          <p:nvPr/>
        </p:nvSpPr>
        <p:spPr>
          <a:xfrm>
            <a:off x="6019441" y="3466776"/>
            <a:ext cx="10464420"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t>Vamos</a:t>
            </a:r>
            <a:r>
              <a:rPr lang="en-US" sz="2800"/>
              <a:t> a </a:t>
            </a:r>
            <a:r>
              <a:rPr lang="en-US" sz="2800" err="1"/>
              <a:t>comprobar</a:t>
            </a:r>
            <a:r>
              <a:rPr lang="en-US" sz="2800"/>
              <a:t> el </a:t>
            </a:r>
            <a:r>
              <a:rPr lang="en-US" sz="2800" err="1"/>
              <a:t>correcto</a:t>
            </a:r>
            <a:r>
              <a:rPr lang="en-US" sz="2800"/>
              <a:t> </a:t>
            </a:r>
            <a:r>
              <a:rPr lang="en-US" sz="2800" err="1"/>
              <a:t>funcionamiento</a:t>
            </a:r>
            <a:r>
              <a:rPr lang="en-US" sz="2800"/>
              <a:t> de las </a:t>
            </a:r>
            <a:r>
              <a:rPr lang="en-US" sz="2800" err="1"/>
              <a:t>tarjetas</a:t>
            </a:r>
            <a:r>
              <a:rPr lang="en-US" sz="2800"/>
              <a:t> </a:t>
            </a:r>
            <a:r>
              <a:rPr lang="en-US" sz="2800" err="1"/>
              <a:t>gráficas</a:t>
            </a:r>
            <a:r>
              <a:rPr lang="en-US" sz="2800"/>
              <a:t> Nvidia y AMD, y </a:t>
            </a:r>
            <a:r>
              <a:rPr lang="en-US" sz="2800" err="1"/>
              <a:t>usando</a:t>
            </a:r>
            <a:r>
              <a:rPr lang="en-US" sz="2800"/>
              <a:t> la </a:t>
            </a:r>
            <a:r>
              <a:rPr lang="en-US" sz="2800" err="1"/>
              <a:t>tecnología</a:t>
            </a:r>
            <a:r>
              <a:rPr lang="en-US" sz="2800"/>
              <a:t> CUDA y OpenCL, </a:t>
            </a:r>
            <a:r>
              <a:rPr lang="en-US" sz="2800" err="1"/>
              <a:t>usando</a:t>
            </a:r>
            <a:r>
              <a:rPr lang="en-US" sz="2800"/>
              <a:t> dos </a:t>
            </a:r>
            <a:r>
              <a:rPr lang="en-US" sz="2800" err="1"/>
              <a:t>tipos</a:t>
            </a:r>
            <a:r>
              <a:rPr lang="en-US" sz="2800"/>
              <a:t> de </a:t>
            </a:r>
            <a:r>
              <a:rPr lang="en-US" sz="2800" err="1"/>
              <a:t>aplicaciones</a:t>
            </a:r>
            <a:r>
              <a:rPr lang="en-US" sz="2800"/>
              <a:t>.</a:t>
            </a:r>
            <a:endParaRPr lang="es-ES"/>
          </a:p>
          <a:p>
            <a:pPr algn="just"/>
            <a:endParaRPr lang="en-US" sz="2800"/>
          </a:p>
          <a:p>
            <a:pPr marL="457200" indent="-457200" algn="just">
              <a:buFont typeface="Arial"/>
              <a:buChar char="•"/>
            </a:pPr>
            <a:r>
              <a:rPr lang="en-US" sz="2800"/>
              <a:t>Por una </a:t>
            </a:r>
            <a:r>
              <a:rPr lang="en-US" sz="2800" err="1"/>
              <a:t>parte</a:t>
            </a:r>
            <a:r>
              <a:rPr lang="en-US" sz="2800"/>
              <a:t>, </a:t>
            </a:r>
            <a:r>
              <a:rPr lang="en-US" sz="2800" err="1"/>
              <a:t>usaremos</a:t>
            </a:r>
            <a:r>
              <a:rPr lang="en-US" sz="2800"/>
              <a:t> software de </a:t>
            </a:r>
            <a:r>
              <a:rPr lang="en-US" sz="2800" err="1"/>
              <a:t>testeo</a:t>
            </a:r>
            <a:r>
              <a:rPr lang="en-US" sz="2800"/>
              <a:t> para </a:t>
            </a:r>
            <a:r>
              <a:rPr lang="en-US" sz="2800" err="1"/>
              <a:t>ver</a:t>
            </a:r>
            <a:r>
              <a:rPr lang="en-US" sz="2800"/>
              <a:t> </a:t>
            </a:r>
            <a:r>
              <a:rPr lang="en-US" sz="2800" err="1"/>
              <a:t>si</a:t>
            </a:r>
            <a:r>
              <a:rPr lang="en-US" sz="2800"/>
              <a:t> se </a:t>
            </a:r>
            <a:r>
              <a:rPr lang="en-US" sz="2800" err="1"/>
              <a:t>está</a:t>
            </a:r>
            <a:r>
              <a:rPr lang="en-US" sz="2800"/>
              <a:t> </a:t>
            </a:r>
            <a:r>
              <a:rPr lang="en-US" sz="2800" err="1"/>
              <a:t>realmente</a:t>
            </a:r>
            <a:r>
              <a:rPr lang="en-US" sz="2800"/>
              <a:t> </a:t>
            </a:r>
            <a:r>
              <a:rPr lang="en-US" sz="2800" err="1"/>
              <a:t>usando</a:t>
            </a:r>
            <a:r>
              <a:rPr lang="en-US" sz="2800"/>
              <a:t> la </a:t>
            </a:r>
            <a:r>
              <a:rPr lang="en-US" sz="2800" err="1"/>
              <a:t>potencia</a:t>
            </a:r>
            <a:r>
              <a:rPr lang="en-US" sz="2800"/>
              <a:t> de la </a:t>
            </a:r>
            <a:r>
              <a:rPr lang="en-US" sz="2800" err="1"/>
              <a:t>gráfica</a:t>
            </a:r>
            <a:r>
              <a:rPr lang="en-US" sz="2800"/>
              <a:t>, y por </a:t>
            </a:r>
            <a:r>
              <a:rPr lang="en-US" sz="2800" err="1"/>
              <a:t>otra</a:t>
            </a:r>
            <a:r>
              <a:rPr lang="en-US" sz="2800"/>
              <a:t>, </a:t>
            </a:r>
            <a:r>
              <a:rPr lang="en-US" sz="2800" err="1"/>
              <a:t>emplearemos</a:t>
            </a:r>
            <a:r>
              <a:rPr lang="en-US" sz="2800"/>
              <a:t> software </a:t>
            </a:r>
            <a:r>
              <a:rPr lang="en-US" sz="2800" err="1"/>
              <a:t>científico</a:t>
            </a:r>
            <a:r>
              <a:rPr lang="en-US" sz="2800"/>
              <a:t> real, </a:t>
            </a:r>
            <a:r>
              <a:rPr lang="en-US" sz="2800" err="1"/>
              <a:t>vinculado</a:t>
            </a:r>
            <a:r>
              <a:rPr lang="en-US" sz="2800"/>
              <a:t> a el </a:t>
            </a:r>
            <a:r>
              <a:rPr lang="en-US" sz="2800" err="1"/>
              <a:t>proyecto</a:t>
            </a:r>
            <a:r>
              <a:rPr lang="en-US" sz="2800"/>
              <a:t> BOINC, que </a:t>
            </a:r>
            <a:r>
              <a:rPr lang="en-US" sz="2800" err="1"/>
              <a:t>busca</a:t>
            </a:r>
            <a:r>
              <a:rPr lang="en-US" sz="2800"/>
              <a:t> </a:t>
            </a:r>
            <a:r>
              <a:rPr lang="en-US" sz="2800" err="1"/>
              <a:t>emplear</a:t>
            </a:r>
            <a:r>
              <a:rPr lang="en-US" sz="2800"/>
              <a:t> la </a:t>
            </a:r>
            <a:r>
              <a:rPr lang="en-US" sz="2800" err="1"/>
              <a:t>potencia</a:t>
            </a:r>
            <a:r>
              <a:rPr lang="en-US" sz="2800"/>
              <a:t> de </a:t>
            </a:r>
            <a:r>
              <a:rPr lang="en-US" sz="2800" err="1"/>
              <a:t>cómputo</a:t>
            </a:r>
            <a:r>
              <a:rPr lang="en-US" sz="2800"/>
              <a:t> </a:t>
            </a:r>
            <a:r>
              <a:rPr lang="en-US" sz="2800" err="1"/>
              <a:t>sobrante</a:t>
            </a:r>
            <a:r>
              <a:rPr lang="en-US" sz="2800"/>
              <a:t> de los </a:t>
            </a:r>
            <a:r>
              <a:rPr lang="en-US" sz="2800" err="1"/>
              <a:t>equipos</a:t>
            </a:r>
            <a:r>
              <a:rPr lang="en-US" sz="2800"/>
              <a:t> para </a:t>
            </a:r>
            <a:r>
              <a:rPr lang="en-US" sz="2800" err="1"/>
              <a:t>proyectos</a:t>
            </a:r>
            <a:r>
              <a:rPr lang="en-US" sz="2800"/>
              <a:t> </a:t>
            </a:r>
            <a:r>
              <a:rPr lang="en-US" sz="2800" err="1"/>
              <a:t>científicos</a:t>
            </a:r>
            <a:r>
              <a:rPr lang="en-US" sz="2800"/>
              <a:t>. </a:t>
            </a:r>
            <a:endParaRPr lang="en-US"/>
          </a:p>
          <a:p>
            <a:endParaRPr lang="en-US"/>
          </a:p>
        </p:txBody>
      </p:sp>
      <p:pic>
        <p:nvPicPr>
          <p:cNvPr id="3" name="Picture 4">
            <a:extLst>
              <a:ext uri="{FF2B5EF4-FFF2-40B4-BE49-F238E27FC236}">
                <a16:creationId xmlns:a16="http://schemas.microsoft.com/office/drawing/2014/main" id="{A9F4341C-857C-42BE-B69D-31F0959105F1}"/>
              </a:ext>
            </a:extLst>
          </p:cNvPr>
          <p:cNvPicPr>
            <a:picLocks noChangeAspect="1"/>
          </p:cNvPicPr>
          <p:nvPr/>
        </p:nvPicPr>
        <p:blipFill>
          <a:blip r:embed="rId2"/>
          <a:stretch>
            <a:fillRect/>
          </a:stretch>
        </p:blipFill>
        <p:spPr>
          <a:xfrm>
            <a:off x="1476484" y="4320155"/>
            <a:ext cx="2742000" cy="2743200"/>
          </a:xfrm>
          <a:prstGeom prst="rect">
            <a:avLst/>
          </a:prstGeom>
        </p:spPr>
      </p:pic>
    </p:spTree>
    <p:extLst>
      <p:ext uri="{BB962C8B-B14F-4D97-AF65-F5344CB8AC3E}">
        <p14:creationId xmlns:p14="http://schemas.microsoft.com/office/powerpoint/2010/main" val="5451515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3.3.1 Testing: MSI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objeto&#10;&#10;Descripción generada con confianza alta">
            <a:extLst>
              <a:ext uri="{FF2B5EF4-FFF2-40B4-BE49-F238E27FC236}">
                <a16:creationId xmlns:a16="http://schemas.microsoft.com/office/drawing/2014/main" id="{483100C8-20B9-474E-92C2-CC9AA770B6FA}"/>
              </a:ext>
            </a:extLst>
          </p:cNvPr>
          <p:cNvPicPr>
            <a:picLocks noChangeAspect="1"/>
          </p:cNvPicPr>
          <p:nvPr/>
        </p:nvPicPr>
        <p:blipFill>
          <a:blip r:embed="rId2"/>
          <a:stretch>
            <a:fillRect/>
          </a:stretch>
        </p:blipFill>
        <p:spPr>
          <a:xfrm>
            <a:off x="769412" y="4030899"/>
            <a:ext cx="2656313" cy="2600325"/>
          </a:xfrm>
          <a:prstGeom prst="rect">
            <a:avLst/>
          </a:prstGeom>
        </p:spPr>
      </p:pic>
      <p:sp>
        <p:nvSpPr>
          <p:cNvPr id="11" name="TextBox 10">
            <a:extLst>
              <a:ext uri="{FF2B5EF4-FFF2-40B4-BE49-F238E27FC236}">
                <a16:creationId xmlns:a16="http://schemas.microsoft.com/office/drawing/2014/main" id="{282DC071-AE51-4C4F-8B64-3031254FD744}"/>
              </a:ext>
            </a:extLst>
          </p:cNvPr>
          <p:cNvSpPr txBox="1"/>
          <p:nvPr/>
        </p:nvSpPr>
        <p:spPr>
          <a:xfrm>
            <a:off x="6221496" y="3450003"/>
            <a:ext cx="1028562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a:t>MSI </a:t>
            </a:r>
            <a:r>
              <a:rPr lang="en-US" err="1"/>
              <a:t>Kombustor</a:t>
            </a:r>
            <a:r>
              <a:rPr lang="en-US"/>
              <a:t> </a:t>
            </a:r>
            <a:r>
              <a:rPr lang="en-US" err="1"/>
              <a:t>nos</a:t>
            </a:r>
            <a:r>
              <a:rPr lang="en-US"/>
              <a:t> </a:t>
            </a:r>
            <a:r>
              <a:rPr lang="en-US" err="1"/>
              <a:t>dará</a:t>
            </a:r>
            <a:r>
              <a:rPr lang="en-US"/>
              <a:t> una </a:t>
            </a:r>
            <a:r>
              <a:rPr lang="en-US" err="1"/>
              <a:t>cifra</a:t>
            </a:r>
            <a:r>
              <a:rPr lang="en-US"/>
              <a:t> </a:t>
            </a:r>
            <a:r>
              <a:rPr lang="en-US" err="1"/>
              <a:t>aproximada</a:t>
            </a:r>
            <a:r>
              <a:rPr lang="en-US"/>
              <a:t> en FPS de </a:t>
            </a:r>
            <a:r>
              <a:rPr lang="en-US" err="1"/>
              <a:t>rendimiento</a:t>
            </a:r>
            <a:r>
              <a:rPr lang="en-US"/>
              <a:t> del </a:t>
            </a:r>
            <a:r>
              <a:rPr lang="en-US" err="1"/>
              <a:t>equipo</a:t>
            </a:r>
            <a:r>
              <a:rPr lang="en-US"/>
              <a:t> en </a:t>
            </a:r>
            <a:r>
              <a:rPr lang="en-US" err="1"/>
              <a:t>tareas</a:t>
            </a:r>
            <a:r>
              <a:rPr lang="en-US"/>
              <a:t> </a:t>
            </a:r>
            <a:r>
              <a:rPr lang="en-US" err="1"/>
              <a:t>estresantes</a:t>
            </a:r>
            <a:r>
              <a:rPr lang="en-US"/>
              <a:t>, </a:t>
            </a:r>
            <a:r>
              <a:rPr lang="en-US" err="1"/>
              <a:t>como</a:t>
            </a:r>
            <a:r>
              <a:rPr lang="en-US"/>
              <a:t> el test </a:t>
            </a:r>
            <a:r>
              <a:rPr lang="en-US" err="1"/>
              <a:t>Furmark</a:t>
            </a:r>
            <a:r>
              <a:rPr lang="en-US"/>
              <a:t> </a:t>
            </a:r>
            <a:endParaRPr lang="es-ES"/>
          </a:p>
          <a:p>
            <a:pPr algn="just"/>
            <a:endParaRPr lang="en-US"/>
          </a:p>
          <a:p>
            <a:pPr marL="457200" indent="-457200" algn="just">
              <a:buFont typeface="Arial"/>
              <a:buChar char="•"/>
            </a:pPr>
            <a:r>
              <a:rPr lang="en-US"/>
              <a:t>Más </a:t>
            </a:r>
            <a:r>
              <a:rPr lang="en-US" err="1"/>
              <a:t>importante</a:t>
            </a:r>
            <a:r>
              <a:rPr lang="en-US"/>
              <a:t>, </a:t>
            </a:r>
            <a:r>
              <a:rPr lang="en-US" err="1"/>
              <a:t>nos</a:t>
            </a:r>
            <a:r>
              <a:rPr lang="en-US"/>
              <a:t> </a:t>
            </a:r>
            <a:r>
              <a:rPr lang="en-US" err="1"/>
              <a:t>permitirá</a:t>
            </a:r>
            <a:r>
              <a:rPr lang="en-US"/>
              <a:t> </a:t>
            </a:r>
            <a:r>
              <a:rPr lang="en-US" err="1"/>
              <a:t>poner</a:t>
            </a:r>
            <a:r>
              <a:rPr lang="en-US"/>
              <a:t> al </a:t>
            </a:r>
            <a:r>
              <a:rPr lang="en-US" err="1"/>
              <a:t>máximo</a:t>
            </a:r>
            <a:r>
              <a:rPr lang="en-US"/>
              <a:t> los dos </a:t>
            </a:r>
            <a:r>
              <a:rPr lang="en-US" err="1"/>
              <a:t>equipos</a:t>
            </a:r>
            <a:r>
              <a:rPr lang="en-US"/>
              <a:t>.</a:t>
            </a:r>
          </a:p>
          <a:p>
            <a:pPr algn="just"/>
            <a:endParaRPr lang="en-US"/>
          </a:p>
          <a:p>
            <a:pPr marL="457200" indent="-457200" algn="just">
              <a:buFont typeface="Arial"/>
              <a:buChar char="•"/>
            </a:pPr>
            <a:r>
              <a:rPr lang="en-US"/>
              <a:t>Es un </a:t>
            </a:r>
            <a:r>
              <a:rPr lang="en-US" err="1"/>
              <a:t>excelente</a:t>
            </a:r>
            <a:r>
              <a:rPr lang="en-US"/>
              <a:t> </a:t>
            </a:r>
            <a:r>
              <a:rPr lang="en-US" err="1"/>
              <a:t>aliado</a:t>
            </a:r>
            <a:r>
              <a:rPr lang="en-US"/>
              <a:t> para </a:t>
            </a:r>
            <a:r>
              <a:rPr lang="en-US" err="1"/>
              <a:t>comprobar</a:t>
            </a:r>
            <a:r>
              <a:rPr lang="en-US"/>
              <a:t> la </a:t>
            </a:r>
            <a:r>
              <a:rPr lang="en-US" err="1"/>
              <a:t>estabilidad</a:t>
            </a:r>
            <a:r>
              <a:rPr lang="en-US"/>
              <a:t> del </a:t>
            </a:r>
            <a:r>
              <a:rPr lang="en-US" err="1"/>
              <a:t>sistema</a:t>
            </a:r>
            <a:r>
              <a:rPr lang="en-US"/>
              <a:t>. </a:t>
            </a:r>
          </a:p>
        </p:txBody>
      </p:sp>
    </p:spTree>
    <p:extLst>
      <p:ext uri="{BB962C8B-B14F-4D97-AF65-F5344CB8AC3E}">
        <p14:creationId xmlns:p14="http://schemas.microsoft.com/office/powerpoint/2010/main" val="40085569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3.3.2 Testing: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122231" y="4786314"/>
            <a:ext cx="12218621"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CompuBench</a:t>
            </a:r>
            <a:r>
              <a:rPr lang="en-US" sz="2800">
                <a:latin typeface="Aleo-Light"/>
                <a:cs typeface="Arial"/>
              </a:rPr>
              <a:t> Desktop,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dispositivos</a:t>
            </a:r>
            <a:r>
              <a:rPr lang="en-US" sz="2800">
                <a:latin typeface="Aleo-Light"/>
                <a:cs typeface="Arial"/>
              </a:rPr>
              <a:t> OpenCL y CUDA, </a:t>
            </a:r>
            <a:r>
              <a:rPr lang="en-US" sz="2800" err="1">
                <a:latin typeface="Aleo-Light"/>
                <a:cs typeface="Arial"/>
              </a:rPr>
              <a:t>realizando</a:t>
            </a:r>
            <a:r>
              <a:rPr lang="en-US" sz="2800">
                <a:latin typeface="Aleo-Light"/>
                <a:cs typeface="Arial"/>
              </a:rPr>
              <a:t> las </a:t>
            </a:r>
            <a:r>
              <a:rPr lang="en-US" sz="2800" err="1">
                <a:latin typeface="Aleo-Light"/>
                <a:cs typeface="Arial"/>
              </a:rPr>
              <a:t>mismas</a:t>
            </a:r>
            <a:r>
              <a:rPr lang="en-US" sz="2800">
                <a:latin typeface="Aleo-Light"/>
                <a:cs typeface="Arial"/>
              </a:rPr>
              <a:t> </a:t>
            </a:r>
            <a:r>
              <a:rPr lang="en-US" sz="2800" err="1">
                <a:latin typeface="Aleo-Light"/>
                <a:cs typeface="Arial"/>
              </a:rPr>
              <a:t>pruebas</a:t>
            </a:r>
            <a:r>
              <a:rPr lang="en-US" sz="2800">
                <a:latin typeface="Aleo-Light"/>
                <a:cs typeface="Arial"/>
              </a:rPr>
              <a:t> en ambos </a:t>
            </a:r>
            <a:r>
              <a:rPr lang="en-US" sz="2800" err="1">
                <a:latin typeface="Aleo-Light"/>
                <a:cs typeface="Arial"/>
              </a:rPr>
              <a:t>equipos</a:t>
            </a:r>
            <a:r>
              <a:rPr lang="en-US" sz="2800">
                <a:latin typeface="Aleo-Light"/>
                <a:cs typeface="Arial"/>
              </a:rPr>
              <a:t>. </a:t>
            </a:r>
            <a:endParaRPr lang="es-ES"/>
          </a:p>
          <a:p>
            <a:pPr algn="just"/>
            <a:endParaRPr lang="en-US" sz="2800">
              <a:latin typeface="Aleo-Light"/>
              <a:cs typeface="Arial"/>
            </a:endParaRPr>
          </a:p>
          <a:p>
            <a:pPr marL="457200" indent="-457200" algn="just">
              <a:buFont typeface="Arial"/>
              <a:buChar char="•"/>
            </a:pPr>
            <a:r>
              <a:rPr lang="en-US" sz="2800">
                <a:latin typeface="Aleo-Light"/>
                <a:cs typeface="Arial"/>
              </a:rPr>
              <a:t>Se </a:t>
            </a:r>
            <a:r>
              <a:rPr lang="en-US" sz="2800" err="1">
                <a:latin typeface="Aleo-Light"/>
                <a:cs typeface="Arial"/>
              </a:rPr>
              <a:t>basa</a:t>
            </a:r>
            <a:r>
              <a:rPr lang="en-US" sz="2800">
                <a:latin typeface="Aleo-Light"/>
                <a:cs typeface="Arial"/>
              </a:rPr>
              <a:t> en una </a:t>
            </a:r>
            <a:r>
              <a:rPr lang="en-US" sz="2800" err="1">
                <a:latin typeface="Aleo-Light"/>
                <a:cs typeface="Arial"/>
              </a:rPr>
              <a:t>serie</a:t>
            </a:r>
            <a:r>
              <a:rPr lang="en-US" sz="2800">
                <a:latin typeface="Aleo-Light"/>
                <a:cs typeface="Arial"/>
              </a:rPr>
              <a:t> de test que </a:t>
            </a:r>
            <a:r>
              <a:rPr lang="en-US" sz="2800" err="1">
                <a:latin typeface="Aleo-Light"/>
                <a:cs typeface="Arial"/>
              </a:rPr>
              <a:t>veremos</a:t>
            </a:r>
            <a:r>
              <a:rPr lang="en-US" sz="2800">
                <a:latin typeface="Aleo-Light"/>
                <a:cs typeface="Arial"/>
              </a:rPr>
              <a:t> de forma </a:t>
            </a:r>
            <a:r>
              <a:rPr lang="en-US" sz="2800" err="1">
                <a:latin typeface="Aleo-Light"/>
                <a:cs typeface="Arial"/>
              </a:rPr>
              <a:t>más</a:t>
            </a:r>
            <a:r>
              <a:rPr lang="en-US" sz="2800">
                <a:latin typeface="Aleo-Light"/>
                <a:cs typeface="Arial"/>
              </a:rPr>
              <a:t> extensa </a:t>
            </a:r>
          </a:p>
          <a:p>
            <a:pPr algn="just"/>
            <a:endParaRPr lang="en-US" sz="2800">
              <a:latin typeface="Aleo-Light"/>
              <a:cs typeface="Arial"/>
            </a:endParaRPr>
          </a:p>
        </p:txBody>
      </p:sp>
      <p:pic>
        <p:nvPicPr>
          <p:cNvPr id="10" name="Picture 13">
            <a:extLst>
              <a:ext uri="{FF2B5EF4-FFF2-40B4-BE49-F238E27FC236}">
                <a16:creationId xmlns:a16="http://schemas.microsoft.com/office/drawing/2014/main" id="{CD2DF6FB-31E8-40DF-91E7-703A67D063C4}"/>
              </a:ext>
            </a:extLst>
          </p:cNvPr>
          <p:cNvPicPr>
            <a:picLocks noChangeAspect="1"/>
          </p:cNvPicPr>
          <p:nvPr/>
        </p:nvPicPr>
        <p:blipFill>
          <a:blip r:embed="rId2"/>
          <a:stretch>
            <a:fillRect/>
          </a:stretch>
        </p:blipFill>
        <p:spPr>
          <a:xfrm>
            <a:off x="1024835" y="4291667"/>
            <a:ext cx="2742480" cy="2743200"/>
          </a:xfrm>
          <a:prstGeom prst="rect">
            <a:avLst/>
          </a:prstGeom>
        </p:spPr>
      </p:pic>
    </p:spTree>
    <p:extLst>
      <p:ext uri="{BB962C8B-B14F-4D97-AF65-F5344CB8AC3E}">
        <p14:creationId xmlns:p14="http://schemas.microsoft.com/office/powerpoint/2010/main" val="31787889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3.3.3 Testing: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766460" y="4418878"/>
            <a:ext cx="11347840"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Luxmark</a:t>
            </a:r>
            <a:r>
              <a:rPr lang="en-US" sz="2800">
                <a:latin typeface="Aleo-Light"/>
                <a:cs typeface="Arial"/>
              </a:rPr>
              <a:t> es un software </a:t>
            </a:r>
            <a:r>
              <a:rPr lang="en-US" sz="2800" err="1">
                <a:latin typeface="Aleo-Light"/>
                <a:cs typeface="Arial"/>
              </a:rPr>
              <a:t>multiplataforma</a:t>
            </a:r>
            <a:r>
              <a:rPr lang="en-US" sz="2800">
                <a:latin typeface="Aleo-Light"/>
                <a:cs typeface="Arial"/>
              </a:rPr>
              <a:t> que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equipos</a:t>
            </a:r>
            <a:r>
              <a:rPr lang="en-US" sz="2800">
                <a:latin typeface="Aleo-Light"/>
                <a:cs typeface="Arial"/>
              </a:rPr>
              <a:t> con </a:t>
            </a:r>
            <a:r>
              <a:rPr lang="en-US" sz="2800" err="1">
                <a:latin typeface="Aleo-Light"/>
                <a:cs typeface="Arial"/>
              </a:rPr>
              <a:t>gráficas</a:t>
            </a:r>
            <a:r>
              <a:rPr lang="en-US" sz="2800">
                <a:latin typeface="Aleo-Light"/>
                <a:cs typeface="Arial"/>
              </a:rPr>
              <a:t> CUDA y OpenCL.</a:t>
            </a:r>
            <a:endParaRPr lang="es-ES" sz="2800"/>
          </a:p>
          <a:p>
            <a:pPr algn="just"/>
            <a:endParaRPr lang="en-US" sz="2800">
              <a:latin typeface="Aleo-Light"/>
              <a:cs typeface="Arial"/>
            </a:endParaRPr>
          </a:p>
          <a:p>
            <a:pPr marL="457200" indent="-457200" algn="just">
              <a:buFont typeface="Arial"/>
              <a:buChar char="•"/>
            </a:pPr>
            <a:r>
              <a:rPr lang="en-US" sz="2800" err="1">
                <a:latin typeface="Aleo-Light"/>
                <a:cs typeface="Arial"/>
              </a:rPr>
              <a:t>Está</a:t>
            </a:r>
            <a:r>
              <a:rPr lang="en-US" sz="2800">
                <a:latin typeface="Aleo-Light"/>
                <a:cs typeface="Arial"/>
              </a:rPr>
              <a:t> </a:t>
            </a:r>
            <a:r>
              <a:rPr lang="en-US" sz="2800" err="1">
                <a:latin typeface="Aleo-Light"/>
                <a:cs typeface="Arial"/>
              </a:rPr>
              <a:t>basado</a:t>
            </a:r>
            <a:r>
              <a:rPr lang="en-US" sz="2800">
                <a:latin typeface="Aleo-Light"/>
                <a:cs typeface="Arial"/>
              </a:rPr>
              <a:t> en el motor </a:t>
            </a:r>
            <a:r>
              <a:rPr lang="en-US" sz="2800" err="1">
                <a:latin typeface="Aleo-Light"/>
                <a:cs typeface="Arial"/>
              </a:rPr>
              <a:t>gráfico-matemático</a:t>
            </a:r>
            <a:r>
              <a:rPr lang="en-US" sz="2800">
                <a:latin typeface="Aleo-Light"/>
                <a:cs typeface="Arial"/>
              </a:rPr>
              <a:t> Luxcore Render, </a:t>
            </a:r>
            <a:r>
              <a:rPr lang="en-US" sz="2800" err="1">
                <a:latin typeface="Aleo-Light"/>
                <a:cs typeface="Arial"/>
              </a:rPr>
              <a:t>liberado</a:t>
            </a:r>
            <a:r>
              <a:rPr lang="en-US" sz="2800">
                <a:latin typeface="Aleo-Light"/>
                <a:cs typeface="Arial"/>
              </a:rPr>
              <a:t> bajo </a:t>
            </a:r>
            <a:r>
              <a:rPr lang="en-US" sz="2800" err="1">
                <a:latin typeface="Aleo-Light"/>
                <a:cs typeface="Arial"/>
              </a:rPr>
              <a:t>licencia</a:t>
            </a:r>
            <a:r>
              <a:rPr lang="en-US" sz="2800">
                <a:latin typeface="Aleo-Light"/>
                <a:cs typeface="Arial"/>
              </a:rPr>
              <a:t> Apache.</a:t>
            </a:r>
          </a:p>
          <a:p>
            <a:pPr algn="just"/>
            <a:endParaRPr lang="en-US" sz="2800">
              <a:latin typeface="Aleo-Light"/>
              <a:cs typeface="Arial"/>
            </a:endParaRPr>
          </a:p>
        </p:txBody>
      </p:sp>
      <p:pic>
        <p:nvPicPr>
          <p:cNvPr id="2" name="Picture 2">
            <a:extLst>
              <a:ext uri="{FF2B5EF4-FFF2-40B4-BE49-F238E27FC236}">
                <a16:creationId xmlns:a16="http://schemas.microsoft.com/office/drawing/2014/main" id="{B651BDA0-36F2-4A81-8938-5AB789B8B857}"/>
              </a:ext>
            </a:extLst>
          </p:cNvPr>
          <p:cNvPicPr>
            <a:picLocks noChangeAspect="1"/>
          </p:cNvPicPr>
          <p:nvPr/>
        </p:nvPicPr>
        <p:blipFill>
          <a:blip r:embed="rId2"/>
          <a:stretch>
            <a:fillRect/>
          </a:stretch>
        </p:blipFill>
        <p:spPr>
          <a:xfrm>
            <a:off x="1637965" y="4396037"/>
            <a:ext cx="2742480" cy="2743200"/>
          </a:xfrm>
          <a:prstGeom prst="rect">
            <a:avLst/>
          </a:prstGeom>
        </p:spPr>
      </p:pic>
    </p:spTree>
    <p:extLst>
      <p:ext uri="{BB962C8B-B14F-4D97-AF65-F5344CB8AC3E}">
        <p14:creationId xmlns:p14="http://schemas.microsoft.com/office/powerpoint/2010/main" val="379127099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dirty="0">
                <a:latin typeface="Aleo-BoldItalic"/>
              </a:rPr>
              <a:t>1. </a:t>
            </a:r>
            <a:r>
              <a:rPr lang="en-US" dirty="0" err="1">
                <a:latin typeface="Aleo-BoldItalic"/>
              </a:rPr>
              <a:t>Requisitos</a:t>
            </a:r>
            <a:r>
              <a:rPr lang="en-US" dirty="0">
                <a:latin typeface="Aleo-BoldItalic"/>
              </a:rPr>
              <a:t> del </a:t>
            </a:r>
            <a:r>
              <a:rPr lang="en-US" dirty="0" err="1">
                <a:latin typeface="Aleo-BoldItalic"/>
              </a:rPr>
              <a:t>prototipo</a:t>
            </a:r>
            <a:endParaRPr lang="en-US" dirty="0"/>
          </a:p>
          <a:p>
            <a:pPr algn="l"/>
            <a:r>
              <a:rPr lang="en-US" dirty="0">
                <a:latin typeface="Aleo-BoldItalic"/>
              </a:rPr>
              <a:t>2.  </a:t>
            </a:r>
            <a:r>
              <a:rPr lang="en-US" dirty="0" err="1">
                <a:latin typeface="Aleo-BoldItalic"/>
              </a:rPr>
              <a:t>Criterios</a:t>
            </a:r>
            <a:r>
              <a:rPr lang="en-US" dirty="0">
                <a:latin typeface="Aleo-BoldItalic"/>
              </a:rPr>
              <a:t> de </a:t>
            </a:r>
            <a:r>
              <a:rPr lang="en-US" dirty="0" err="1">
                <a:latin typeface="Aleo-BoldItalic"/>
              </a:rPr>
              <a:t>comparación</a:t>
            </a:r>
            <a:r>
              <a:rPr lang="en-US" dirty="0">
                <a:latin typeface="Aleo-BoldItalic"/>
              </a:rPr>
              <a:t> </a:t>
            </a:r>
            <a:r>
              <a:rPr lang="en-US" dirty="0" err="1">
                <a:latin typeface="Aleo-BoldItalic"/>
              </a:rPr>
              <a:t>en</a:t>
            </a:r>
            <a:r>
              <a:rPr lang="en-US" dirty="0">
                <a:latin typeface="Aleo-BoldItalic"/>
              </a:rPr>
              <a:t> la </a:t>
            </a:r>
            <a:r>
              <a:rPr lang="en-US" dirty="0" err="1">
                <a:latin typeface="Aleo-BoldItalic"/>
              </a:rPr>
              <a:t>implementación</a:t>
            </a:r>
            <a:endParaRPr lang="en-US" dirty="0"/>
          </a:p>
          <a:p>
            <a:pPr algn="l"/>
            <a:r>
              <a:rPr lang="en-US" dirty="0">
                <a:latin typeface="Aleo-BoldItalic"/>
              </a:rPr>
              <a:t>3.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CUDA</a:t>
            </a:r>
            <a:endParaRPr lang="en-US" dirty="0"/>
          </a:p>
          <a:p>
            <a:pPr algn="l"/>
            <a:r>
              <a:rPr lang="en-US" dirty="0">
                <a:latin typeface="Aleo-BoldItalic"/>
              </a:rPr>
              <a:t>4.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OpenCL</a:t>
            </a:r>
            <a:endParaRPr lang="en-US" dirty="0"/>
          </a:p>
          <a:p>
            <a:pPr algn="l"/>
            <a:r>
              <a:rPr lang="en-US" dirty="0">
                <a:latin typeface="Aleo-BoldItalic"/>
              </a:rPr>
              <a:t>5. </a:t>
            </a:r>
            <a:r>
              <a:rPr lang="en-US" dirty="0" err="1">
                <a:latin typeface="Aleo-BoldItalic"/>
              </a:rPr>
              <a:t>Comparación</a:t>
            </a:r>
            <a:r>
              <a:rPr lang="en-US" dirty="0">
                <a:latin typeface="Aleo-BoldItalic"/>
              </a:rPr>
              <a:t> de las dos </a:t>
            </a:r>
            <a:r>
              <a:rPr lang="en-US" dirty="0" err="1">
                <a:latin typeface="Aleo-BoldItalic"/>
              </a:rPr>
              <a:t>implementaciones</a:t>
            </a:r>
            <a:endParaRPr lang="en-US" dirty="0"/>
          </a:p>
          <a:p>
            <a:pPr algn="l"/>
            <a:r>
              <a:rPr lang="en-US" dirty="0">
                <a:latin typeface="Aleo-BoldItalic"/>
              </a:rPr>
              <a:t>6.  </a:t>
            </a:r>
            <a:r>
              <a:rPr lang="en-US" dirty="0" err="1">
                <a:latin typeface="Aleo-BoldItalic"/>
              </a:rPr>
              <a:t>Comparación</a:t>
            </a:r>
            <a:r>
              <a:rPr lang="en-US" dirty="0">
                <a:latin typeface="Aleo-BoldItalic"/>
              </a:rPr>
              <a:t> de la </a:t>
            </a:r>
            <a:r>
              <a:rPr lang="en-US" dirty="0" err="1">
                <a:latin typeface="Aleo-BoldItalic"/>
              </a:rPr>
              <a:t>implementación</a:t>
            </a:r>
            <a:r>
              <a:rPr lang="en-US" dirty="0">
                <a:latin typeface="Aleo-BoldItalic"/>
              </a:rPr>
              <a:t> de las </a:t>
            </a:r>
            <a:r>
              <a:rPr lang="en-US" dirty="0" err="1">
                <a:latin typeface="Aleo-BoldItalic"/>
              </a:rPr>
              <a:t>tecnologías</a:t>
            </a:r>
            <a:endParaRPr lang="en-US" dirty="0"/>
          </a:p>
          <a:p>
            <a:pPr algn="l"/>
            <a:r>
              <a:rPr lang="en-US" dirty="0">
                <a:latin typeface="Aleo-BoldItalic"/>
              </a:rPr>
              <a:t>7. </a:t>
            </a:r>
            <a:r>
              <a:rPr lang="en-US" dirty="0" err="1">
                <a:latin typeface="Aleo-BoldItalic"/>
              </a:rPr>
              <a:t>Conclusiones</a:t>
            </a:r>
            <a:endParaRPr lang="en-US" dirty="0"/>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 </a:t>
            </a:r>
            <a:r>
              <a:rPr lang="en-US" err="1">
                <a:solidFill>
                  <a:schemeClr val="accent1"/>
                </a:solidFill>
              </a:rPr>
              <a:t>Pruebas</a:t>
            </a:r>
            <a:r>
              <a:rPr lang="en-US">
                <a:solidFill>
                  <a:schemeClr val="accent1"/>
                </a:solidFill>
              </a:rPr>
              <a:t> </a:t>
            </a:r>
            <a:r>
              <a:rPr lang="en-US" err="1">
                <a:solidFill>
                  <a:schemeClr val="accent1"/>
                </a:solidFill>
              </a:rPr>
              <a:t>científicas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8" name="Picture 8">
            <a:extLst>
              <a:ext uri="{FF2B5EF4-FFF2-40B4-BE49-F238E27FC236}">
                <a16:creationId xmlns:a16="http://schemas.microsoft.com/office/drawing/2014/main" id="{C7706D96-6BA9-412B-B588-7E8D0E305797}"/>
              </a:ext>
            </a:extLst>
          </p:cNvPr>
          <p:cNvPicPr>
            <a:picLocks noChangeAspect="1"/>
          </p:cNvPicPr>
          <p:nvPr/>
        </p:nvPicPr>
        <p:blipFill>
          <a:blip r:embed="rId2"/>
          <a:stretch>
            <a:fillRect/>
          </a:stretch>
        </p:blipFill>
        <p:spPr>
          <a:xfrm>
            <a:off x="682809" y="4722436"/>
            <a:ext cx="3695800" cy="1551116"/>
          </a:xfrm>
          <a:prstGeom prst="rect">
            <a:avLst/>
          </a:prstGeom>
        </p:spPr>
      </p:pic>
      <p:sp>
        <p:nvSpPr>
          <p:cNvPr id="12" name="TextBox 11">
            <a:extLst>
              <a:ext uri="{FF2B5EF4-FFF2-40B4-BE49-F238E27FC236}">
                <a16:creationId xmlns:a16="http://schemas.microsoft.com/office/drawing/2014/main" id="{70A2B647-6733-46AB-B8B6-AB8F49F6B1D3}"/>
              </a:ext>
            </a:extLst>
          </p:cNvPr>
          <p:cNvSpPr txBox="1"/>
          <p:nvPr/>
        </p:nvSpPr>
        <p:spPr>
          <a:xfrm>
            <a:off x="5734543" y="3216121"/>
            <a:ext cx="1060086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a:t>BOINC, es una </a:t>
            </a:r>
            <a:r>
              <a:rPr lang="en-US" sz="2800" dirty="0" err="1"/>
              <a:t>infraestructura</a:t>
            </a:r>
            <a:r>
              <a:rPr lang="en-US" sz="2800" dirty="0"/>
              <a:t> para la </a:t>
            </a:r>
            <a:r>
              <a:rPr lang="en-US" sz="2800" dirty="0" err="1"/>
              <a:t>computación</a:t>
            </a:r>
            <a:r>
              <a:rPr lang="en-US" sz="2800" dirty="0"/>
              <a:t> </a:t>
            </a:r>
            <a:r>
              <a:rPr lang="en-US" sz="2800" dirty="0" err="1"/>
              <a:t>distribuida</a:t>
            </a:r>
            <a:r>
              <a:rPr lang="en-US" sz="2800" dirty="0"/>
              <a:t>, </a:t>
            </a:r>
            <a:r>
              <a:rPr lang="en-US" sz="2800" dirty="0" err="1"/>
              <a:t>desarrollada</a:t>
            </a:r>
            <a:r>
              <a:rPr lang="en-US" sz="2800" dirty="0"/>
              <a:t> </a:t>
            </a:r>
            <a:r>
              <a:rPr lang="en-US" sz="2800" dirty="0" err="1"/>
              <a:t>originalmente</a:t>
            </a:r>
            <a:r>
              <a:rPr lang="en-US" sz="2800" dirty="0"/>
              <a:t> para el </a:t>
            </a:r>
            <a:r>
              <a:rPr lang="en-US" sz="2800" dirty="0" err="1"/>
              <a:t>proyecto</a:t>
            </a:r>
            <a:r>
              <a:rPr lang="en-US" sz="2800" dirty="0"/>
              <a:t> </a:t>
            </a:r>
            <a:r>
              <a:rPr lang="en-US" sz="2800" dirty="0" err="1"/>
              <a:t>SETI@home</a:t>
            </a:r>
            <a:r>
              <a:rPr lang="en-US" sz="2800" dirty="0"/>
              <a:t> por la </a:t>
            </a:r>
            <a:r>
              <a:rPr lang="en-US" sz="2800" dirty="0" err="1"/>
              <a:t>universidad</a:t>
            </a:r>
            <a:r>
              <a:rPr lang="en-US" sz="2800" dirty="0"/>
              <a:t> de Berkeley, </a:t>
            </a:r>
            <a:r>
              <a:rPr lang="en-US" sz="2800" dirty="0" err="1"/>
              <a:t>pero</a:t>
            </a:r>
            <a:r>
              <a:rPr lang="en-US" sz="2800" dirty="0"/>
              <a:t> que </a:t>
            </a:r>
            <a:r>
              <a:rPr lang="en-US" sz="2800" dirty="0" err="1"/>
              <a:t>actualmente</a:t>
            </a:r>
            <a:r>
              <a:rPr lang="en-US" sz="2800" dirty="0"/>
              <a:t> se </a:t>
            </a:r>
            <a:r>
              <a:rPr lang="en-US" sz="2800" dirty="0" err="1"/>
              <a:t>utiliza</a:t>
            </a:r>
            <a:r>
              <a:rPr lang="en-US" sz="2800" dirty="0"/>
              <a:t> para </a:t>
            </a:r>
            <a:r>
              <a:rPr lang="en-US" sz="2800" dirty="0" err="1"/>
              <a:t>diversos</a:t>
            </a:r>
            <a:r>
              <a:rPr lang="en-US" sz="2800" dirty="0"/>
              <a:t> </a:t>
            </a:r>
            <a:r>
              <a:rPr lang="en-US" sz="2800" dirty="0" err="1"/>
              <a:t>campos</a:t>
            </a:r>
            <a:r>
              <a:rPr lang="en-US" sz="2800" dirty="0"/>
              <a:t> </a:t>
            </a:r>
            <a:r>
              <a:rPr lang="en-US" sz="2800" dirty="0" err="1"/>
              <a:t>como</a:t>
            </a:r>
            <a:r>
              <a:rPr lang="en-US" sz="2800" dirty="0"/>
              <a:t> </a:t>
            </a:r>
            <a:r>
              <a:rPr lang="en-US" sz="2800" dirty="0" err="1"/>
              <a:t>física</a:t>
            </a:r>
            <a:r>
              <a:rPr lang="en-US" sz="2800" dirty="0"/>
              <a:t>, </a:t>
            </a:r>
            <a:r>
              <a:rPr lang="en-US" sz="2800" dirty="0" err="1"/>
              <a:t>medicina</a:t>
            </a:r>
            <a:r>
              <a:rPr lang="en-US" sz="2800" dirty="0"/>
              <a:t> nuclear, </a:t>
            </a:r>
            <a:r>
              <a:rPr lang="en-US" sz="2800" dirty="0" err="1"/>
              <a:t>climatología</a:t>
            </a:r>
            <a:r>
              <a:rPr lang="en-US" sz="2800" dirty="0"/>
              <a:t>, etc. </a:t>
            </a:r>
            <a:endParaRPr lang="es-ES" dirty="0"/>
          </a:p>
          <a:p>
            <a:pPr algn="just"/>
            <a:endParaRPr lang="en-US" sz="2800" dirty="0"/>
          </a:p>
          <a:p>
            <a:pPr marL="457200" indent="-457200" algn="just">
              <a:buFont typeface="Arial"/>
              <a:buChar char="•"/>
            </a:pPr>
            <a:r>
              <a:rPr lang="en-US" sz="2800" dirty="0"/>
              <a:t>La </a:t>
            </a:r>
            <a:r>
              <a:rPr lang="en-US" sz="2800" dirty="0" err="1"/>
              <a:t>intención</a:t>
            </a:r>
            <a:r>
              <a:rPr lang="en-US" sz="2800" dirty="0"/>
              <a:t> de </a:t>
            </a:r>
            <a:r>
              <a:rPr lang="en-US" sz="2800" dirty="0" err="1"/>
              <a:t>este</a:t>
            </a:r>
            <a:r>
              <a:rPr lang="en-US" sz="2800" dirty="0"/>
              <a:t> </a:t>
            </a:r>
            <a:r>
              <a:rPr lang="en-US" sz="2800" dirty="0" err="1"/>
              <a:t>proyecto</a:t>
            </a:r>
            <a:r>
              <a:rPr lang="en-US" sz="2800" dirty="0"/>
              <a:t> es </a:t>
            </a:r>
            <a:r>
              <a:rPr lang="en-US" sz="2800" dirty="0" err="1"/>
              <a:t>obtener</a:t>
            </a:r>
            <a:r>
              <a:rPr lang="en-US" sz="2800" dirty="0"/>
              <a:t> una </a:t>
            </a:r>
            <a:r>
              <a:rPr lang="en-US" sz="2800" dirty="0" err="1"/>
              <a:t>capacidad</a:t>
            </a:r>
            <a:r>
              <a:rPr lang="en-US" sz="2800" dirty="0"/>
              <a:t> de </a:t>
            </a:r>
            <a:r>
              <a:rPr lang="en-US" sz="2800" dirty="0" err="1"/>
              <a:t>computación</a:t>
            </a:r>
            <a:r>
              <a:rPr lang="en-US" sz="2800" dirty="0"/>
              <a:t> </a:t>
            </a:r>
            <a:r>
              <a:rPr lang="en-US" sz="2800" dirty="0" err="1"/>
              <a:t>enorme</a:t>
            </a:r>
            <a:r>
              <a:rPr lang="en-US" sz="2800" dirty="0"/>
              <a:t> </a:t>
            </a:r>
            <a:r>
              <a:rPr lang="en-US" sz="2800" dirty="0" err="1"/>
              <a:t>utilizando</a:t>
            </a:r>
            <a:r>
              <a:rPr lang="en-US" sz="2800" dirty="0"/>
              <a:t> </a:t>
            </a:r>
            <a:r>
              <a:rPr lang="en-US" sz="2800" dirty="0" err="1"/>
              <a:t>computadores</a:t>
            </a:r>
            <a:r>
              <a:rPr lang="en-US" sz="2800" dirty="0"/>
              <a:t> </a:t>
            </a:r>
            <a:r>
              <a:rPr lang="en-US" sz="2800" dirty="0" err="1"/>
              <a:t>personales</a:t>
            </a:r>
            <a:r>
              <a:rPr lang="en-US" sz="2800" dirty="0"/>
              <a:t> </a:t>
            </a:r>
            <a:r>
              <a:rPr lang="en-US" sz="2800" dirty="0" err="1"/>
              <a:t>alrededor</a:t>
            </a:r>
            <a:r>
              <a:rPr lang="en-US" sz="2800" dirty="0"/>
              <a:t> del </a:t>
            </a:r>
            <a:r>
              <a:rPr lang="en-US" sz="2800" dirty="0" err="1"/>
              <a:t>mundo</a:t>
            </a:r>
            <a:r>
              <a:rPr lang="en-US" sz="2800" dirty="0"/>
              <a:t>. Los </a:t>
            </a:r>
            <a:r>
              <a:rPr lang="en-US" sz="2800" dirty="0" err="1"/>
              <a:t>proyectos</a:t>
            </a:r>
            <a:r>
              <a:rPr lang="en-US" sz="2800" dirty="0"/>
              <a:t> </a:t>
            </a:r>
            <a:r>
              <a:rPr lang="en-US" sz="2800" dirty="0" err="1"/>
              <a:t>en</a:t>
            </a:r>
            <a:r>
              <a:rPr lang="en-US" sz="2800" dirty="0"/>
              <a:t> los que </a:t>
            </a:r>
            <a:r>
              <a:rPr lang="en-US" sz="2800" dirty="0" err="1"/>
              <a:t>trabaja</a:t>
            </a:r>
            <a:r>
              <a:rPr lang="en-US" sz="2800" dirty="0"/>
              <a:t> </a:t>
            </a:r>
            <a:r>
              <a:rPr lang="en-US" sz="2800" dirty="0" err="1"/>
              <a:t>este</a:t>
            </a:r>
            <a:r>
              <a:rPr lang="en-US" sz="2800" dirty="0"/>
              <a:t> software </a:t>
            </a:r>
            <a:r>
              <a:rPr lang="en-US" sz="2800" dirty="0" err="1"/>
              <a:t>tienen</a:t>
            </a:r>
            <a:r>
              <a:rPr lang="en-US" sz="2800" dirty="0"/>
              <a:t> un </a:t>
            </a:r>
            <a:r>
              <a:rPr lang="en-US" sz="2800" dirty="0" err="1"/>
              <a:t>denominador</a:t>
            </a:r>
            <a:r>
              <a:rPr lang="en-US" sz="2800" dirty="0"/>
              <a:t> </a:t>
            </a:r>
            <a:r>
              <a:rPr lang="en-US" sz="2800" dirty="0" err="1"/>
              <a:t>común</a:t>
            </a:r>
            <a:r>
              <a:rPr lang="en-US" sz="2800" dirty="0"/>
              <a:t>, y es que </a:t>
            </a:r>
            <a:r>
              <a:rPr lang="en-US" sz="2800" dirty="0" err="1"/>
              <a:t>requieren</a:t>
            </a:r>
            <a:r>
              <a:rPr lang="en-US" sz="2800" dirty="0"/>
              <a:t> una gran </a:t>
            </a:r>
            <a:r>
              <a:rPr lang="en-US" sz="2800" dirty="0" err="1"/>
              <a:t>capacidad</a:t>
            </a:r>
            <a:r>
              <a:rPr lang="en-US" sz="2800" dirty="0"/>
              <a:t> de </a:t>
            </a:r>
            <a:r>
              <a:rPr lang="en-US" sz="2800" dirty="0" err="1"/>
              <a:t>cálculo</a:t>
            </a:r>
            <a:r>
              <a:rPr lang="en-US" sz="2800" dirty="0"/>
              <a:t>.</a:t>
            </a:r>
            <a:endParaRPr lang="en-US" dirty="0"/>
          </a:p>
        </p:txBody>
      </p:sp>
    </p:spTree>
    <p:extLst>
      <p:ext uri="{BB962C8B-B14F-4D97-AF65-F5344CB8AC3E}">
        <p14:creationId xmlns:p14="http://schemas.microsoft.com/office/powerpoint/2010/main" val="38067015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3.3.4.1 </a:t>
            </a:r>
            <a:r>
              <a:rPr lang="en-US" err="1">
                <a:solidFill>
                  <a:schemeClr val="accent1"/>
                </a:solidFill>
              </a:rPr>
              <a:t>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mágenes prediseñadas&#10;&#10;Descripción generada con confianza alta">
            <a:extLst>
              <a:ext uri="{FF2B5EF4-FFF2-40B4-BE49-F238E27FC236}">
                <a16:creationId xmlns:a16="http://schemas.microsoft.com/office/drawing/2014/main" id="{EA75BD38-8629-4AFF-934E-D8C44295006C}"/>
              </a:ext>
            </a:extLst>
          </p:cNvPr>
          <p:cNvPicPr>
            <a:picLocks noChangeAspect="1"/>
          </p:cNvPicPr>
          <p:nvPr/>
        </p:nvPicPr>
        <p:blipFill>
          <a:blip r:embed="rId2"/>
          <a:stretch>
            <a:fillRect/>
          </a:stretch>
        </p:blipFill>
        <p:spPr>
          <a:xfrm>
            <a:off x="663847" y="3025497"/>
            <a:ext cx="5645773" cy="1684355"/>
          </a:xfrm>
          <a:prstGeom prst="rect">
            <a:avLst/>
          </a:prstGeom>
        </p:spPr>
      </p:pic>
      <p:sp>
        <p:nvSpPr>
          <p:cNvPr id="5" name="TextBox 4">
            <a:extLst>
              <a:ext uri="{FF2B5EF4-FFF2-40B4-BE49-F238E27FC236}">
                <a16:creationId xmlns:a16="http://schemas.microsoft.com/office/drawing/2014/main" id="{3FA12902-48C1-4534-9095-0B47FAB215A3}"/>
              </a:ext>
            </a:extLst>
          </p:cNvPr>
          <p:cNvSpPr txBox="1"/>
          <p:nvPr/>
        </p:nvSpPr>
        <p:spPr>
          <a:xfrm>
            <a:off x="6885274" y="3753688"/>
            <a:ext cx="902644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chemeClr val="tx1">
                    <a:lumMod val="75000"/>
                  </a:schemeClr>
                </a:solidFill>
                <a:latin typeface="Arial"/>
                <a:cs typeface="Arial"/>
              </a:rPr>
              <a:t>Su</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propósito</a:t>
            </a:r>
            <a:r>
              <a:rPr lang="en-US" sz="2800">
                <a:solidFill>
                  <a:schemeClr val="tx1">
                    <a:lumMod val="75000"/>
                  </a:schemeClr>
                </a:solidFill>
                <a:latin typeface="Arial"/>
                <a:cs typeface="Arial"/>
              </a:rPr>
              <a:t> es </a:t>
            </a:r>
            <a:r>
              <a:rPr lang="en-US" sz="2800" err="1">
                <a:solidFill>
                  <a:schemeClr val="tx1">
                    <a:lumMod val="75000"/>
                  </a:schemeClr>
                </a:solidFill>
                <a:latin typeface="Arial"/>
                <a:cs typeface="Arial"/>
              </a:rPr>
              <a:t>analizar</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radio </a:t>
            </a:r>
            <a:r>
              <a:rPr lang="en-US" sz="2800" err="1">
                <a:solidFill>
                  <a:schemeClr val="tx1">
                    <a:lumMod val="75000"/>
                  </a:schemeClr>
                </a:solidFill>
                <a:latin typeface="Arial"/>
                <a:cs typeface="Arial"/>
              </a:rPr>
              <a:t>buscando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a:t>
            </a:r>
            <a:r>
              <a:rPr lang="en-US" sz="2800" err="1">
                <a:solidFill>
                  <a:schemeClr val="tx1">
                    <a:lumMod val="75000"/>
                  </a:schemeClr>
                </a:solidFill>
                <a:latin typeface="Arial"/>
                <a:cs typeface="Arial"/>
              </a:rPr>
              <a:t>inteligencia</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extraterrestre</a:t>
            </a:r>
            <a:r>
              <a:rPr lang="en-US" sz="2800">
                <a:solidFill>
                  <a:schemeClr val="tx1">
                    <a:lumMod val="75000"/>
                  </a:schemeClr>
                </a:solidFill>
                <a:latin typeface="Arial"/>
                <a:cs typeface="Arial"/>
              </a:rPr>
              <a:t> y es una de las </a:t>
            </a:r>
            <a:r>
              <a:rPr lang="en-US" sz="2800" err="1">
                <a:solidFill>
                  <a:schemeClr val="tx1">
                    <a:lumMod val="75000"/>
                  </a:schemeClr>
                </a:solidFill>
                <a:latin typeface="Arial"/>
                <a:cs typeface="Arial"/>
              </a:rPr>
              <a:t>muchas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actividades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llevadas</a:t>
            </a:r>
            <a:r>
              <a:rPr lang="en-US" sz="2800">
                <a:solidFill>
                  <a:schemeClr val="tx1">
                    <a:lumMod val="75000"/>
                  </a:schemeClr>
                </a:solidFill>
                <a:latin typeface="Arial"/>
                <a:cs typeface="Arial"/>
              </a:rPr>
              <a:t> a </a:t>
            </a:r>
            <a:r>
              <a:rPr lang="en-US" sz="2800" err="1">
                <a:solidFill>
                  <a:schemeClr val="tx1">
                    <a:lumMod val="75000"/>
                  </a:schemeClr>
                </a:solidFill>
                <a:latin typeface="Arial"/>
                <a:cs typeface="Arial"/>
              </a:rPr>
              <a:t>cabo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parte</a:t>
            </a:r>
            <a:r>
              <a:rPr lang="en-US" sz="2800">
                <a:solidFill>
                  <a:schemeClr val="tx1">
                    <a:lumMod val="75000"/>
                  </a:schemeClr>
                </a:solidFill>
                <a:latin typeface="Arial"/>
                <a:cs typeface="Arial"/>
              </a:rPr>
              <a:t> de SETI</a:t>
            </a:r>
            <a:endParaRPr lang="es-ES">
              <a:solidFill>
                <a:schemeClr val="tx1">
                  <a:lumMod val="75000"/>
                </a:schemeClr>
              </a:solidFill>
            </a:endParaRPr>
          </a:p>
          <a:p>
            <a:pPr marL="457200" indent="-457200" algn="just">
              <a:buFont typeface="Arial"/>
              <a:buChar char="•"/>
            </a:pPr>
            <a:endParaRPr lang="en-US" sz="2800">
              <a:solidFill>
                <a:schemeClr val="tx1">
                  <a:lumMod val="75000"/>
                </a:schemeClr>
              </a:solidFill>
              <a:latin typeface="Arial"/>
              <a:cs typeface="Arial"/>
            </a:endParaRPr>
          </a:p>
          <a:p>
            <a:pPr marL="457200" indent="-457200" algn="just">
              <a:buFont typeface="Arial"/>
              <a:buChar char="•"/>
            </a:pPr>
            <a:r>
              <a:rPr lang="en-US" sz="2800">
                <a:solidFill>
                  <a:schemeClr val="tx1">
                    <a:lumMod val="75000"/>
                  </a:schemeClr>
                </a:solidFill>
                <a:latin typeface="Arial"/>
                <a:cs typeface="Arial"/>
              </a:rPr>
              <a:t>Se </a:t>
            </a:r>
            <a:r>
              <a:rPr lang="en-US" sz="2800" err="1">
                <a:solidFill>
                  <a:schemeClr val="tx1">
                    <a:lumMod val="75000"/>
                  </a:schemeClr>
                </a:solidFill>
                <a:latin typeface="Arial"/>
                <a:cs typeface="Arial"/>
              </a:rPr>
              <a:t>basa</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pruebas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fundamentadas</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modelos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matemáticos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transformadas</a:t>
            </a:r>
            <a:r>
              <a:rPr lang="en-US" sz="2800">
                <a:solidFill>
                  <a:schemeClr val="tx1">
                    <a:lumMod val="75000"/>
                  </a:schemeClr>
                </a:solidFill>
                <a:latin typeface="Arial"/>
                <a:cs typeface="Arial"/>
              </a:rPr>
              <a:t> de Fourier y </a:t>
            </a:r>
            <a:r>
              <a:rPr lang="en-US" sz="2800" err="1">
                <a:solidFill>
                  <a:schemeClr val="tx1">
                    <a:lumMod val="75000"/>
                  </a:schemeClr>
                </a:solidFill>
                <a:latin typeface="Arial"/>
                <a:cs typeface="Arial"/>
              </a:rPr>
              <a:t>Gaussianas</a:t>
            </a:r>
            <a:r>
              <a:rPr lang="en-US" sz="2800">
                <a:solidFill>
                  <a:schemeClr val="tx1">
                    <a:lumMod val="75000"/>
                  </a:schemeClr>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9" name="Picture 9" descr="Imagen que contiene interior, sentado, silla&#10;&#10;Descripción generada con confianza alta">
            <a:extLst>
              <a:ext uri="{FF2B5EF4-FFF2-40B4-BE49-F238E27FC236}">
                <a16:creationId xmlns:a16="http://schemas.microsoft.com/office/drawing/2014/main" id="{51989A10-56FE-4740-870E-1D057E228FEC}"/>
              </a:ext>
            </a:extLst>
          </p:cNvPr>
          <p:cNvPicPr>
            <a:picLocks noChangeAspect="1"/>
          </p:cNvPicPr>
          <p:nvPr/>
        </p:nvPicPr>
        <p:blipFill>
          <a:blip r:embed="rId3"/>
          <a:stretch>
            <a:fillRect/>
          </a:stretch>
        </p:blipFill>
        <p:spPr>
          <a:xfrm>
            <a:off x="663980" y="5208234"/>
            <a:ext cx="5645772" cy="3943448"/>
          </a:xfrm>
          <a:prstGeom prst="rect">
            <a:avLst/>
          </a:prstGeom>
        </p:spPr>
      </p:pic>
    </p:spTree>
    <p:extLst>
      <p:ext uri="{BB962C8B-B14F-4D97-AF65-F5344CB8AC3E}">
        <p14:creationId xmlns:p14="http://schemas.microsoft.com/office/powerpoint/2010/main" val="308202709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3.3.4.2 </a:t>
            </a:r>
            <a:r>
              <a:rPr lang="en-US" err="1">
                <a:solidFill>
                  <a:schemeClr val="accent1"/>
                </a:solidFill>
              </a:rPr>
              <a:t>Prueba</a:t>
            </a:r>
            <a:r>
              <a:rPr lang="en-US">
                <a:solidFill>
                  <a:schemeClr val="accent1"/>
                </a:solidFill>
              </a:rPr>
              <a:t> </a:t>
            </a:r>
            <a:r>
              <a:rPr lang="en-US" err="1">
                <a:solidFill>
                  <a:schemeClr val="accent1"/>
                </a:solidFill>
              </a:rPr>
              <a:t>específica</a:t>
            </a:r>
            <a:r>
              <a:rPr lang="en-US">
                <a:solidFill>
                  <a:schemeClr val="accent1"/>
                </a:solidFill>
              </a:rPr>
              <a:t> Nvidia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6963023" y="3675992"/>
            <a:ext cx="902644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CUDA Particles.</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Está</a:t>
            </a:r>
            <a:r>
              <a:rPr lang="en-US" sz="2800">
                <a:solidFill>
                  <a:srgbClr val="222222"/>
                </a:solidFill>
                <a:latin typeface="Arial"/>
                <a:cs typeface="Arial"/>
              </a:rPr>
              <a:t> </a:t>
            </a:r>
            <a:r>
              <a:rPr lang="en-US" sz="2800" err="1">
                <a:solidFill>
                  <a:srgbClr val="222222"/>
                </a:solidFill>
                <a:latin typeface="Arial"/>
                <a:cs typeface="Arial"/>
              </a:rPr>
              <a:t>basado</a:t>
            </a:r>
            <a:r>
              <a:rPr lang="en-US" sz="2800">
                <a:solidFill>
                  <a:srgbClr val="222222"/>
                </a:solidFill>
                <a:latin typeface="Arial"/>
                <a:cs typeface="Arial"/>
              </a:rPr>
              <a:t> en un </a:t>
            </a:r>
            <a:r>
              <a:rPr lang="en-US" sz="2800" err="1">
                <a:solidFill>
                  <a:srgbClr val="222222"/>
                </a:solidFill>
                <a:latin typeface="Arial"/>
                <a:cs typeface="Arial"/>
              </a:rPr>
              <a:t>algoritmo</a:t>
            </a:r>
            <a:r>
              <a:rPr lang="en-US" sz="2800">
                <a:solidFill>
                  <a:srgbClr val="222222"/>
                </a:solidFill>
                <a:latin typeface="Arial"/>
                <a:cs typeface="Arial"/>
              </a:rPr>
              <a:t> que genera en </a:t>
            </a:r>
            <a:r>
              <a:rPr lang="en-US" sz="2800" err="1">
                <a:solidFill>
                  <a:srgbClr val="222222"/>
                </a:solidFill>
                <a:latin typeface="Arial"/>
                <a:cs typeface="Arial"/>
              </a:rPr>
              <a:t>tiempo</a:t>
            </a:r>
            <a:r>
              <a:rPr lang="en-US" sz="2800">
                <a:solidFill>
                  <a:srgbClr val="222222"/>
                </a:solidFill>
                <a:latin typeface="Arial"/>
                <a:cs typeface="Arial"/>
              </a:rPr>
              <a:t> real 12 </a:t>
            </a:r>
            <a:r>
              <a:rPr lang="en-US" sz="2800" err="1">
                <a:solidFill>
                  <a:srgbClr val="222222"/>
                </a:solidFill>
                <a:latin typeface="Arial"/>
                <a:cs typeface="Arial"/>
              </a:rPr>
              <a:t>millones</a:t>
            </a:r>
            <a:r>
              <a:rPr lang="en-US" sz="2800">
                <a:solidFill>
                  <a:srgbClr val="222222"/>
                </a:solidFill>
                <a:latin typeface="Arial"/>
                <a:cs typeface="Arial"/>
              </a:rPr>
              <a:t> de </a:t>
            </a:r>
            <a:r>
              <a:rPr lang="en-US" sz="2800" err="1">
                <a:solidFill>
                  <a:srgbClr val="222222"/>
                </a:solidFill>
                <a:latin typeface="Arial"/>
                <a:cs typeface="Arial"/>
              </a:rPr>
              <a:t>partículas</a:t>
            </a:r>
            <a:r>
              <a:rPr lang="en-US" sz="2800">
                <a:solidFill>
                  <a:srgbClr val="222222"/>
                </a:solidFill>
                <a:latin typeface="Arial"/>
                <a:cs typeface="Arial"/>
              </a:rPr>
              <a:t> en </a:t>
            </a:r>
            <a:r>
              <a:rPr lang="en-US" sz="2800" err="1">
                <a:solidFill>
                  <a:srgbClr val="222222"/>
                </a:solidFill>
                <a:latin typeface="Arial"/>
                <a:cs typeface="Arial"/>
              </a:rPr>
              <a:t>pantalla</a:t>
            </a:r>
            <a:r>
              <a:rPr lang="en-US" sz="2800">
                <a:solidFill>
                  <a:srgbClr val="222222"/>
                </a:solidFill>
                <a:latin typeface="Arial"/>
                <a:cs typeface="Arial"/>
              </a:rPr>
              <a:t>.</a:t>
            </a:r>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Escrito</a:t>
            </a:r>
            <a:r>
              <a:rPr lang="en-US" sz="2800">
                <a:solidFill>
                  <a:srgbClr val="222222"/>
                </a:solidFill>
                <a:latin typeface="Arial"/>
                <a:cs typeface="Arial"/>
              </a:rPr>
              <a:t> para CUDA </a:t>
            </a:r>
            <a:r>
              <a:rPr lang="en-US" sz="2800" err="1">
                <a:solidFill>
                  <a:srgbClr val="222222"/>
                </a:solidFill>
                <a:latin typeface="Arial"/>
                <a:cs typeface="Arial"/>
              </a:rPr>
              <a:t>exclusivamente</a:t>
            </a:r>
            <a:r>
              <a:rPr lang="en-US" sz="2800">
                <a:solidFill>
                  <a:srgbClr val="222222"/>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3" name="Picture 7" descr="Imagen que contiene objeto&#10;&#10;Descripción generada con confianza muy alta">
            <a:extLst>
              <a:ext uri="{FF2B5EF4-FFF2-40B4-BE49-F238E27FC236}">
                <a16:creationId xmlns:a16="http://schemas.microsoft.com/office/drawing/2014/main" id="{C9D0BF84-F457-4213-85FC-875E2CDBF615}"/>
              </a:ext>
            </a:extLst>
          </p:cNvPr>
          <p:cNvPicPr>
            <a:picLocks noChangeAspect="1"/>
          </p:cNvPicPr>
          <p:nvPr/>
        </p:nvPicPr>
        <p:blipFill>
          <a:blip r:embed="rId2"/>
          <a:stretch>
            <a:fillRect/>
          </a:stretch>
        </p:blipFill>
        <p:spPr>
          <a:xfrm>
            <a:off x="1414558" y="2853647"/>
            <a:ext cx="4909116" cy="6285318"/>
          </a:xfrm>
          <a:prstGeom prst="rect">
            <a:avLst/>
          </a:prstGeom>
        </p:spPr>
      </p:pic>
    </p:spTree>
    <p:extLst>
      <p:ext uri="{BB962C8B-B14F-4D97-AF65-F5344CB8AC3E}">
        <p14:creationId xmlns:p14="http://schemas.microsoft.com/office/powerpoint/2010/main" val="423514259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dirty="0">
                <a:solidFill>
                  <a:schemeClr val="accent1"/>
                </a:solidFill>
              </a:rPr>
              <a:t>3.3.4.3 </a:t>
            </a:r>
            <a:r>
              <a:rPr lang="en-US" dirty="0" err="1">
                <a:solidFill>
                  <a:schemeClr val="accent1"/>
                </a:solidFill>
              </a:rPr>
              <a:t>Prueba</a:t>
            </a:r>
            <a:r>
              <a:rPr lang="en-US" dirty="0">
                <a:solidFill>
                  <a:schemeClr val="accent1"/>
                </a:solidFill>
              </a:rPr>
              <a:t> </a:t>
            </a:r>
            <a:r>
              <a:rPr lang="en-US" dirty="0" err="1">
                <a:solidFill>
                  <a:schemeClr val="accent1"/>
                </a:solidFill>
              </a:rPr>
              <a:t>específica</a:t>
            </a:r>
            <a:r>
              <a:rPr lang="en-US" dirty="0">
                <a:solidFill>
                  <a:schemeClr val="accent1"/>
                </a:solidFill>
              </a:rPr>
              <a:t> OpenCL</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7162871" y="3990819"/>
            <a:ext cx="902644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a:t>
            </a:r>
            <a:r>
              <a:rPr lang="en-US" sz="2800" err="1">
                <a:solidFill>
                  <a:srgbClr val="222222"/>
                </a:solidFill>
                <a:latin typeface="Arial"/>
                <a:cs typeface="Arial"/>
              </a:rPr>
              <a:t>específico</a:t>
            </a:r>
            <a:r>
              <a:rPr lang="en-US" sz="2800">
                <a:solidFill>
                  <a:srgbClr val="222222"/>
                </a:solidFill>
                <a:latin typeface="Arial"/>
                <a:cs typeface="Arial"/>
              </a:rPr>
              <a:t> para OpenCL JULIA4D. Lo </a:t>
            </a:r>
            <a:r>
              <a:rPr lang="en-US" sz="2800" err="1">
                <a:solidFill>
                  <a:srgbClr val="222222"/>
                </a:solidFill>
                <a:latin typeface="Arial"/>
                <a:cs typeface="Arial"/>
              </a:rPr>
              <a:t>ejecutamos</a:t>
            </a:r>
            <a:r>
              <a:rPr lang="en-US" sz="2800">
                <a:solidFill>
                  <a:srgbClr val="222222"/>
                </a:solidFill>
                <a:latin typeface="Arial"/>
                <a:cs typeface="Arial"/>
              </a:rPr>
              <a:t> </a:t>
            </a:r>
            <a:r>
              <a:rPr lang="en-US" sz="2800" err="1">
                <a:solidFill>
                  <a:srgbClr val="222222"/>
                </a:solidFill>
                <a:latin typeface="Arial"/>
                <a:cs typeface="Arial"/>
              </a:rPr>
              <a:t>desde</a:t>
            </a:r>
            <a:r>
              <a:rPr lang="en-US" sz="2800">
                <a:solidFill>
                  <a:srgbClr val="222222"/>
                </a:solidFill>
                <a:latin typeface="Arial"/>
                <a:cs typeface="Arial"/>
              </a:rPr>
              <a:t> la </a:t>
            </a:r>
            <a:r>
              <a:rPr lang="en-US" sz="2800" err="1">
                <a:solidFill>
                  <a:srgbClr val="222222"/>
                </a:solidFill>
                <a:latin typeface="Arial"/>
                <a:cs typeface="Arial"/>
              </a:rPr>
              <a:t>utilidad</a:t>
            </a:r>
            <a:r>
              <a:rPr lang="en-US" sz="2800">
                <a:solidFill>
                  <a:srgbClr val="222222"/>
                </a:solidFill>
                <a:latin typeface="Arial"/>
                <a:cs typeface="Arial"/>
              </a:rPr>
              <a:t> GPUCAPS, que </a:t>
            </a:r>
            <a:r>
              <a:rPr lang="en-US" sz="2800" err="1">
                <a:solidFill>
                  <a:srgbClr val="222222"/>
                </a:solidFill>
                <a:latin typeface="Arial"/>
                <a:cs typeface="Arial"/>
              </a:rPr>
              <a:t>además</a:t>
            </a:r>
            <a:r>
              <a:rPr lang="en-US" sz="2800">
                <a:solidFill>
                  <a:srgbClr val="222222"/>
                </a:solidFill>
                <a:latin typeface="Arial"/>
                <a:cs typeface="Arial"/>
              </a:rPr>
              <a:t> </a:t>
            </a:r>
            <a:r>
              <a:rPr lang="en-US" sz="2800" err="1">
                <a:solidFill>
                  <a:srgbClr val="222222"/>
                </a:solidFill>
                <a:latin typeface="Arial"/>
                <a:cs typeface="Arial"/>
              </a:rPr>
              <a:t>nos</a:t>
            </a:r>
            <a:r>
              <a:rPr lang="en-US" sz="2800">
                <a:solidFill>
                  <a:srgbClr val="222222"/>
                </a:solidFill>
                <a:latin typeface="Arial"/>
                <a:cs typeface="Arial"/>
              </a:rPr>
              <a:t> </a:t>
            </a:r>
            <a:r>
              <a:rPr lang="en-US" sz="2800" err="1">
                <a:solidFill>
                  <a:srgbClr val="222222"/>
                </a:solidFill>
                <a:latin typeface="Arial"/>
                <a:cs typeface="Arial"/>
              </a:rPr>
              <a:t>informará</a:t>
            </a:r>
            <a:r>
              <a:rPr lang="en-US" sz="2800">
                <a:solidFill>
                  <a:srgbClr val="222222"/>
                </a:solidFill>
                <a:latin typeface="Arial"/>
                <a:cs typeface="Arial"/>
              </a:rPr>
              <a:t> </a:t>
            </a:r>
            <a:r>
              <a:rPr lang="en-US" sz="2800" err="1">
                <a:solidFill>
                  <a:srgbClr val="222222"/>
                </a:solidFill>
                <a:latin typeface="Arial"/>
                <a:cs typeface="Arial"/>
              </a:rPr>
              <a:t>si</a:t>
            </a:r>
            <a:r>
              <a:rPr lang="en-US" sz="2800">
                <a:solidFill>
                  <a:srgbClr val="222222"/>
                </a:solidFill>
                <a:latin typeface="Arial"/>
                <a:cs typeface="Arial"/>
              </a:rPr>
              <a:t> </a:t>
            </a:r>
            <a:r>
              <a:rPr lang="en-US" sz="2800" err="1">
                <a:solidFill>
                  <a:srgbClr val="222222"/>
                </a:solidFill>
                <a:latin typeface="Arial"/>
                <a:cs typeface="Arial"/>
              </a:rPr>
              <a:t>estamos</a:t>
            </a:r>
            <a:r>
              <a:rPr lang="en-US" sz="2800">
                <a:solidFill>
                  <a:srgbClr val="222222"/>
                </a:solidFill>
                <a:latin typeface="Arial"/>
                <a:cs typeface="Arial"/>
              </a:rPr>
              <a:t> </a:t>
            </a:r>
            <a:r>
              <a:rPr lang="en-US" sz="2800" err="1">
                <a:solidFill>
                  <a:srgbClr val="222222"/>
                </a:solidFill>
                <a:latin typeface="Arial"/>
                <a:cs typeface="Arial"/>
              </a:rPr>
              <a:t>usando</a:t>
            </a:r>
            <a:r>
              <a:rPr lang="en-US" sz="2800">
                <a:solidFill>
                  <a:srgbClr val="222222"/>
                </a:solidFill>
                <a:latin typeface="Arial"/>
                <a:cs typeface="Arial"/>
              </a:rPr>
              <a:t> OpenCL.</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a:latin typeface="Arial"/>
                <a:cs typeface="Arial"/>
              </a:rPr>
              <a:t>Se </a:t>
            </a:r>
            <a:r>
              <a:rPr lang="en-US" err="1">
                <a:latin typeface="Arial"/>
                <a:cs typeface="Arial"/>
              </a:rPr>
              <a:t>basa</a:t>
            </a:r>
            <a:r>
              <a:rPr lang="en-US">
                <a:latin typeface="Arial"/>
                <a:cs typeface="Arial"/>
              </a:rPr>
              <a:t> en </a:t>
            </a:r>
            <a:r>
              <a:rPr lang="en-US" err="1">
                <a:latin typeface="Arial"/>
                <a:cs typeface="Arial"/>
              </a:rPr>
              <a:t>generadores</a:t>
            </a:r>
            <a:r>
              <a:rPr lang="en-US">
                <a:latin typeface="Arial"/>
                <a:cs typeface="Arial"/>
              </a:rPr>
              <a:t> a </a:t>
            </a:r>
            <a:r>
              <a:rPr lang="en-US" err="1">
                <a:latin typeface="Arial"/>
                <a:cs typeface="Arial"/>
              </a:rPr>
              <a:t>tiempo</a:t>
            </a:r>
            <a:r>
              <a:rPr lang="en-US">
                <a:latin typeface="Arial"/>
                <a:cs typeface="Arial"/>
              </a:rPr>
              <a:t> real de </a:t>
            </a:r>
            <a:r>
              <a:rPr lang="en-US" err="1">
                <a:latin typeface="Arial"/>
                <a:cs typeface="Arial"/>
              </a:rPr>
              <a:t>fractales</a:t>
            </a:r>
            <a:r>
              <a:rPr lang="en-US">
                <a:latin typeface="Arial"/>
                <a:cs typeface="Arial"/>
              </a:rPr>
              <a:t> </a:t>
            </a:r>
            <a:r>
              <a:rPr lang="en-US" err="1">
                <a:latin typeface="Arial"/>
                <a:cs typeface="Arial"/>
              </a:rPr>
              <a:t>basados</a:t>
            </a:r>
            <a:r>
              <a:rPr lang="en-US">
                <a:latin typeface="Arial"/>
                <a:cs typeface="Arial"/>
              </a:rPr>
              <a:t> en </a:t>
            </a:r>
            <a:r>
              <a:rPr lang="en-US" err="1">
                <a:latin typeface="Arial"/>
                <a:cs typeface="Arial"/>
              </a:rPr>
              <a:t>cuaterniones</a:t>
            </a:r>
            <a:r>
              <a:rPr lang="en-US">
                <a:latin typeface="Arial"/>
                <a:cs typeface="Arial"/>
              </a:rPr>
              <a:t> paraWin32. </a:t>
            </a:r>
            <a:r>
              <a:rPr lang="en-US" err="1">
                <a:latin typeface="Arial"/>
                <a:cs typeface="Arial"/>
              </a:rPr>
              <a:t>Escrito</a:t>
            </a:r>
            <a:r>
              <a:rPr lang="en-US">
                <a:latin typeface="Arial"/>
                <a:cs typeface="Arial"/>
              </a:rPr>
              <a:t> en C++, </a:t>
            </a:r>
            <a:r>
              <a:rPr lang="en-US" err="1">
                <a:latin typeface="Arial"/>
                <a:cs typeface="Arial"/>
              </a:rPr>
              <a:t>usa</a:t>
            </a:r>
            <a:r>
              <a:rPr lang="en-US">
                <a:latin typeface="Arial"/>
                <a:cs typeface="Arial"/>
              </a:rPr>
              <a:t> la Microsoft DirectX 9 API para </a:t>
            </a:r>
            <a:r>
              <a:rPr lang="en-US" err="1">
                <a:latin typeface="Arial"/>
                <a:cs typeface="Arial"/>
              </a:rPr>
              <a:t>mostrar</a:t>
            </a:r>
            <a:r>
              <a:rPr lang="en-US">
                <a:latin typeface="Arial"/>
                <a:cs typeface="Arial"/>
              </a:rPr>
              <a:t> </a:t>
            </a:r>
            <a:r>
              <a:rPr lang="en-US" err="1">
                <a:latin typeface="Arial"/>
                <a:cs typeface="Arial"/>
              </a:rPr>
              <a:t>gráficos</a:t>
            </a:r>
            <a:r>
              <a:rPr lang="en-US">
                <a:latin typeface="Arial"/>
                <a:cs typeface="Arial"/>
              </a:rPr>
              <a:t>.</a:t>
            </a:r>
            <a:endParaRPr lang="en-US">
              <a:solidFill>
                <a:srgbClr val="3F3F3F"/>
              </a:solidFill>
              <a:latin typeface="Arial"/>
              <a:cs typeface="Arial"/>
            </a:endParaRPr>
          </a:p>
        </p:txBody>
      </p:sp>
      <p:pic>
        <p:nvPicPr>
          <p:cNvPr id="3" name="Picture 7" descr="Imagen que contiene captura de pantalla&#10;&#10;Descripción generada con confianza muy alta">
            <a:extLst>
              <a:ext uri="{FF2B5EF4-FFF2-40B4-BE49-F238E27FC236}">
                <a16:creationId xmlns:a16="http://schemas.microsoft.com/office/drawing/2014/main" id="{7341EE67-B047-4C5E-B808-E8B1373A54FA}"/>
              </a:ext>
            </a:extLst>
          </p:cNvPr>
          <p:cNvPicPr>
            <a:picLocks noChangeAspect="1"/>
          </p:cNvPicPr>
          <p:nvPr/>
        </p:nvPicPr>
        <p:blipFill>
          <a:blip r:embed="rId2"/>
          <a:stretch>
            <a:fillRect/>
          </a:stretch>
        </p:blipFill>
        <p:spPr>
          <a:xfrm>
            <a:off x="1082571" y="2421043"/>
            <a:ext cx="5198001" cy="7353140"/>
          </a:xfrm>
          <a:prstGeom prst="rect">
            <a:avLst/>
          </a:prstGeom>
        </p:spPr>
      </p:pic>
    </p:spTree>
    <p:extLst>
      <p:ext uri="{BB962C8B-B14F-4D97-AF65-F5344CB8AC3E}">
        <p14:creationId xmlns:p14="http://schemas.microsoft.com/office/powerpoint/2010/main" val="31346553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460626" y="2898369"/>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OpenCL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2" name="Picture 7" descr="Imagen que contiene ordenador, electrónica&#10;&#10;Descripción generada con confianza muy alta">
            <a:extLst>
              <a:ext uri="{FF2B5EF4-FFF2-40B4-BE49-F238E27FC236}">
                <a16:creationId xmlns:a16="http://schemas.microsoft.com/office/drawing/2014/main" id="{44F972E1-D309-440F-BB8F-2A5D2878F49D}"/>
              </a:ext>
            </a:extLst>
          </p:cNvPr>
          <p:cNvPicPr>
            <a:picLocks noChangeAspect="1"/>
          </p:cNvPicPr>
          <p:nvPr/>
        </p:nvPicPr>
        <p:blipFill>
          <a:blip r:embed="rId2"/>
          <a:stretch>
            <a:fillRect/>
          </a:stretch>
        </p:blipFill>
        <p:spPr>
          <a:xfrm>
            <a:off x="404165" y="3328091"/>
            <a:ext cx="5472442" cy="4397548"/>
          </a:xfrm>
          <a:prstGeom prst="rect">
            <a:avLst/>
          </a:prstGeom>
        </p:spPr>
      </p:pic>
    </p:spTree>
    <p:extLst>
      <p:ext uri="{BB962C8B-B14F-4D97-AF65-F5344CB8AC3E}">
        <p14:creationId xmlns:p14="http://schemas.microsoft.com/office/powerpoint/2010/main" val="17869860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captura de pantalla&#10;&#10;Descripción generada con confianza muy alta">
            <a:extLst>
              <a:ext uri="{FF2B5EF4-FFF2-40B4-BE49-F238E27FC236}">
                <a16:creationId xmlns:a16="http://schemas.microsoft.com/office/drawing/2014/main" id="{A12D4CD5-BA4A-46FF-84C2-D3B038EEF1B6}"/>
              </a:ext>
            </a:extLst>
          </p:cNvPr>
          <p:cNvPicPr>
            <a:picLocks noChangeAspect="1"/>
          </p:cNvPicPr>
          <p:nvPr/>
        </p:nvPicPr>
        <p:blipFill>
          <a:blip r:embed="rId2"/>
          <a:stretch>
            <a:fillRect/>
          </a:stretch>
        </p:blipFill>
        <p:spPr>
          <a:xfrm>
            <a:off x="3823218" y="2759394"/>
            <a:ext cx="10426571" cy="6275522"/>
          </a:xfrm>
          <a:prstGeom prst="rect">
            <a:avLst/>
          </a:prstGeom>
        </p:spPr>
      </p:pic>
    </p:spTree>
    <p:extLst>
      <p:ext uri="{BB962C8B-B14F-4D97-AF65-F5344CB8AC3E}">
        <p14:creationId xmlns:p14="http://schemas.microsoft.com/office/powerpoint/2010/main" val="20169264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5.Comparación de las </a:t>
            </a:r>
            <a:r>
              <a:rPr lang="en-US" err="1">
                <a:solidFill>
                  <a:schemeClr val="accent1"/>
                </a:solidFill>
              </a:rPr>
              <a:t>implementaciones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864917" y="3488862"/>
            <a:ext cx="973504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En </a:t>
            </a:r>
            <a:r>
              <a:rPr lang="en-US" sz="2800" err="1"/>
              <a:t>este</a:t>
            </a:r>
            <a:r>
              <a:rPr lang="en-US" sz="2800"/>
              <a:t> </a:t>
            </a:r>
            <a:r>
              <a:rPr lang="en-US" sz="2800" err="1"/>
              <a:t>apartado</a:t>
            </a:r>
            <a:r>
              <a:rPr lang="en-US" sz="2800"/>
              <a:t>, </a:t>
            </a:r>
            <a:r>
              <a:rPr lang="en-US" sz="2800" err="1"/>
              <a:t>estableceremos</a:t>
            </a:r>
            <a:r>
              <a:rPr lang="en-US" sz="2800"/>
              <a:t> </a:t>
            </a:r>
            <a:r>
              <a:rPr lang="en-US" sz="2800" err="1"/>
              <a:t>valores</a:t>
            </a:r>
            <a:r>
              <a:rPr lang="en-US" sz="2800"/>
              <a:t> a los </a:t>
            </a:r>
            <a:r>
              <a:rPr lang="en-US" sz="2800" err="1"/>
              <a:t>criterios</a:t>
            </a:r>
            <a:r>
              <a:rPr lang="en-US" sz="2800"/>
              <a:t> de </a:t>
            </a:r>
            <a:r>
              <a:rPr lang="en-US" sz="2800" err="1"/>
              <a:t>comparación</a:t>
            </a:r>
            <a:r>
              <a:rPr lang="en-US" sz="2800"/>
              <a:t> </a:t>
            </a:r>
            <a:r>
              <a:rPr lang="en-US" sz="2800" err="1"/>
              <a:t>definidos</a:t>
            </a:r>
            <a:r>
              <a:rPr lang="en-US" sz="2800"/>
              <a:t> en el </a:t>
            </a:r>
            <a:r>
              <a:rPr lang="en-US" sz="2800" err="1"/>
              <a:t>apartado</a:t>
            </a:r>
            <a:r>
              <a:rPr lang="en-US" sz="2800"/>
              <a:t> 3 </a:t>
            </a:r>
            <a:r>
              <a:rPr lang="en-US" sz="2800" err="1"/>
              <a:t>sobre</a:t>
            </a:r>
            <a:r>
              <a:rPr lang="en-US" sz="2800"/>
              <a:t> la </a:t>
            </a:r>
            <a:r>
              <a:rPr lang="en-US" sz="2800" err="1"/>
              <a:t>implementación</a:t>
            </a:r>
            <a:r>
              <a:rPr lang="en-US" sz="2800"/>
              <a:t> de </a:t>
            </a:r>
            <a:r>
              <a:rPr lang="en-US" sz="2800" err="1"/>
              <a:t>cada</a:t>
            </a:r>
            <a:r>
              <a:rPr lang="en-US" sz="2800"/>
              <a:t> </a:t>
            </a:r>
            <a:r>
              <a:rPr lang="en-US" sz="2800" err="1"/>
              <a:t>uno</a:t>
            </a:r>
            <a:r>
              <a:rPr lang="en-US" sz="2800"/>
              <a:t> de los </a:t>
            </a:r>
            <a:r>
              <a:rPr lang="en-US" sz="2800" err="1"/>
              <a:t>prototipos</a:t>
            </a:r>
            <a:r>
              <a:rPr lang="en-US" sz="2800"/>
              <a:t>. </a:t>
            </a:r>
            <a:endParaRPr lang="es-ES"/>
          </a:p>
          <a:p>
            <a:pPr marL="457200" indent="-457200" algn="just">
              <a:buFont typeface="Arial"/>
              <a:buChar char="•"/>
            </a:pPr>
            <a:endParaRPr lang="en-US" sz="2800"/>
          </a:p>
          <a:p>
            <a:pPr marL="457200" indent="-457200" algn="just">
              <a:buFont typeface="Arial"/>
              <a:buChar char="•"/>
            </a:pPr>
            <a:r>
              <a:rPr lang="en-US" sz="2800"/>
              <a:t>Las </a:t>
            </a:r>
            <a:r>
              <a:rPr lang="en-US" sz="2800" err="1"/>
              <a:t>pruebas</a:t>
            </a:r>
            <a:r>
              <a:rPr lang="en-US" sz="2800"/>
              <a:t> </a:t>
            </a:r>
            <a:r>
              <a:rPr lang="en-US" sz="2800" err="1"/>
              <a:t>serán</a:t>
            </a:r>
            <a:r>
              <a:rPr lang="en-US" sz="2800"/>
              <a:t> </a:t>
            </a:r>
            <a:r>
              <a:rPr lang="en-US" sz="2800" err="1"/>
              <a:t>ejecutadas</a:t>
            </a:r>
            <a:r>
              <a:rPr lang="en-US" sz="2800"/>
              <a:t> y sus </a:t>
            </a:r>
            <a:r>
              <a:rPr lang="en-US" sz="2800" err="1"/>
              <a:t>resultados</a:t>
            </a:r>
            <a:r>
              <a:rPr lang="en-US" sz="2800"/>
              <a:t> </a:t>
            </a:r>
            <a:r>
              <a:rPr lang="en-US" sz="2800" err="1"/>
              <a:t>mostrados</a:t>
            </a:r>
            <a:r>
              <a:rPr lang="en-US" sz="2800"/>
              <a:t>.</a:t>
            </a:r>
          </a:p>
          <a:p>
            <a:pPr algn="just"/>
            <a:endParaRPr lang="en-US" sz="2800"/>
          </a:p>
          <a:p>
            <a:pPr marL="457200" indent="-457200" algn="just">
              <a:buFont typeface="Arial"/>
              <a:buChar char="•"/>
            </a:pPr>
            <a:r>
              <a:rPr lang="en-US" sz="2800"/>
              <a:t>A no ser que se </a:t>
            </a:r>
            <a:r>
              <a:rPr lang="en-US" sz="2800" err="1"/>
              <a:t>especifique</a:t>
            </a:r>
            <a:r>
              <a:rPr lang="en-US" sz="2800"/>
              <a:t> lo </a:t>
            </a:r>
            <a:r>
              <a:rPr lang="en-US" sz="2800" err="1"/>
              <a:t>contrario</a:t>
            </a:r>
            <a:r>
              <a:rPr lang="en-US" sz="2800"/>
              <a:t>, contra mayor sea el </a:t>
            </a:r>
            <a:r>
              <a:rPr lang="en-US" sz="2800" err="1"/>
              <a:t>resultado</a:t>
            </a:r>
            <a:r>
              <a:rPr lang="en-US" sz="2800"/>
              <a:t>, </a:t>
            </a:r>
            <a:r>
              <a:rPr lang="en-US" sz="2800" err="1"/>
              <a:t>mejor</a:t>
            </a:r>
            <a:r>
              <a:rPr lang="en-US" sz="2800"/>
              <a:t>.</a:t>
            </a:r>
            <a:endParaRPr lang="en-US"/>
          </a:p>
        </p:txBody>
      </p:sp>
      <p:pic>
        <p:nvPicPr>
          <p:cNvPr id="5" name="Picture 7">
            <a:extLst>
              <a:ext uri="{FF2B5EF4-FFF2-40B4-BE49-F238E27FC236}">
                <a16:creationId xmlns:a16="http://schemas.microsoft.com/office/drawing/2014/main" id="{C9B78D5A-023C-4265-BEA6-30C7D1D914D2}"/>
              </a:ext>
            </a:extLst>
          </p:cNvPr>
          <p:cNvPicPr>
            <a:picLocks noChangeAspect="1"/>
          </p:cNvPicPr>
          <p:nvPr/>
        </p:nvPicPr>
        <p:blipFill>
          <a:blip r:embed="rId2"/>
          <a:stretch>
            <a:fillRect/>
          </a:stretch>
        </p:blipFill>
        <p:spPr>
          <a:xfrm>
            <a:off x="1342387" y="3870856"/>
            <a:ext cx="2742480" cy="2747420"/>
          </a:xfrm>
          <a:prstGeom prst="rect">
            <a:avLst/>
          </a:prstGeom>
        </p:spPr>
      </p:pic>
    </p:spTree>
    <p:extLst>
      <p:ext uri="{BB962C8B-B14F-4D97-AF65-F5344CB8AC3E}">
        <p14:creationId xmlns:p14="http://schemas.microsoft.com/office/powerpoint/2010/main" val="40965148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pic>
        <p:nvPicPr>
          <p:cNvPr id="9" name="Picture 9" descr="Imagen que contiene captura de pantalla&#10;&#10;Descripción generada con confianza muy alta">
            <a:extLst>
              <a:ext uri="{FF2B5EF4-FFF2-40B4-BE49-F238E27FC236}">
                <a16:creationId xmlns:a16="http://schemas.microsoft.com/office/drawing/2014/main" id="{CA1C3408-C436-4F40-8A9C-9C5975DE7DAE}"/>
              </a:ext>
            </a:extLst>
          </p:cNvPr>
          <p:cNvPicPr>
            <a:picLocks noChangeAspect="1"/>
          </p:cNvPicPr>
          <p:nvPr/>
        </p:nvPicPr>
        <p:blipFill>
          <a:blip r:embed="rId3"/>
          <a:stretch>
            <a:fillRect/>
          </a:stretch>
        </p:blipFill>
        <p:spPr>
          <a:xfrm>
            <a:off x="10248280" y="2490269"/>
            <a:ext cx="5631329" cy="6478260"/>
          </a:xfrm>
          <a:prstGeom prst="rect">
            <a:avLst/>
          </a:prstGeom>
        </p:spPr>
      </p:pic>
      <p:pic>
        <p:nvPicPr>
          <p:cNvPr id="3" name="Picture 4" descr="Imagen que contiene captura de pantalla&#10;&#10;Descripción generada con confianza muy alta">
            <a:extLst>
              <a:ext uri="{FF2B5EF4-FFF2-40B4-BE49-F238E27FC236}">
                <a16:creationId xmlns:a16="http://schemas.microsoft.com/office/drawing/2014/main" id="{E5D66819-7D5B-430D-BDFD-CFB9383E4830}"/>
              </a:ext>
            </a:extLst>
          </p:cNvPr>
          <p:cNvPicPr>
            <a:picLocks noChangeAspect="1"/>
          </p:cNvPicPr>
          <p:nvPr/>
        </p:nvPicPr>
        <p:blipFill>
          <a:blip r:embed="rId4"/>
          <a:stretch>
            <a:fillRect/>
          </a:stretch>
        </p:blipFill>
        <p:spPr>
          <a:xfrm>
            <a:off x="1039269" y="2663288"/>
            <a:ext cx="8736840" cy="6075055"/>
          </a:xfrm>
          <a:prstGeom prst="rect">
            <a:avLst/>
          </a:prstGeom>
        </p:spPr>
      </p:pic>
    </p:spTree>
    <p:extLst>
      <p:ext uri="{BB962C8B-B14F-4D97-AF65-F5344CB8AC3E}">
        <p14:creationId xmlns:p14="http://schemas.microsoft.com/office/powerpoint/2010/main" val="38773748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sp>
        <p:nvSpPr>
          <p:cNvPr id="5" name="TextBox 4">
            <a:extLst>
              <a:ext uri="{FF2B5EF4-FFF2-40B4-BE49-F238E27FC236}">
                <a16:creationId xmlns:a16="http://schemas.microsoft.com/office/drawing/2014/main" id="{6238A168-DAD7-4C04-886C-5D93671F500D}"/>
              </a:ext>
            </a:extLst>
          </p:cNvPr>
          <p:cNvSpPr txBox="1"/>
          <p:nvPr/>
        </p:nvSpPr>
        <p:spPr>
          <a:xfrm>
            <a:off x="5606678" y="2056182"/>
            <a:ext cx="69464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resultados</a:t>
            </a:r>
            <a:r>
              <a:rPr lang="en-US" b="1" i="1" u="sng"/>
              <a:t> </a:t>
            </a:r>
            <a:r>
              <a:rPr lang="en-US" b="1" i="1" u="sng" err="1"/>
              <a:t>Luxmark</a:t>
            </a:r>
            <a:r>
              <a:rPr lang="en-US" b="1" i="1" u="sng"/>
              <a:t>:</a:t>
            </a:r>
            <a:endParaRPr lang="es-ES"/>
          </a:p>
          <a:p>
            <a:endParaRPr lang="en-US" i="1"/>
          </a:p>
          <a:p>
            <a:pPr algn="ctr"/>
            <a:endParaRPr lang="en-US"/>
          </a:p>
        </p:txBody>
      </p:sp>
      <p:pic>
        <p:nvPicPr>
          <p:cNvPr id="8" name="Picture 9" descr="Imagen que contiene captura de pantalla&#10;&#10;Descripción generada con confianza muy alta">
            <a:extLst>
              <a:ext uri="{FF2B5EF4-FFF2-40B4-BE49-F238E27FC236}">
                <a16:creationId xmlns:a16="http://schemas.microsoft.com/office/drawing/2014/main" id="{4F97BDE9-6167-4E3D-A1B3-5C142A7BD7BA}"/>
              </a:ext>
            </a:extLst>
          </p:cNvPr>
          <p:cNvPicPr>
            <a:picLocks noChangeAspect="1"/>
          </p:cNvPicPr>
          <p:nvPr/>
        </p:nvPicPr>
        <p:blipFill>
          <a:blip r:embed="rId3"/>
          <a:stretch>
            <a:fillRect/>
          </a:stretch>
        </p:blipFill>
        <p:spPr>
          <a:xfrm>
            <a:off x="3791182" y="2922373"/>
            <a:ext cx="10585702" cy="6929166"/>
          </a:xfrm>
          <a:prstGeom prst="rect">
            <a:avLst/>
          </a:prstGeom>
        </p:spPr>
      </p:pic>
    </p:spTree>
    <p:extLst>
      <p:ext uri="{BB962C8B-B14F-4D97-AF65-F5344CB8AC3E}">
        <p14:creationId xmlns:p14="http://schemas.microsoft.com/office/powerpoint/2010/main" val="231794651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234BBE3-8A74-448B-8889-B67A6E34CF6E}"/>
              </a:ext>
            </a:extLst>
          </p:cNvPr>
          <p:cNvPicPr>
            <a:picLocks noChangeAspect="1"/>
          </p:cNvPicPr>
          <p:nvPr/>
        </p:nvPicPr>
        <p:blipFill>
          <a:blip r:embed="rId2"/>
          <a:stretch>
            <a:fillRect/>
          </a:stretch>
        </p:blipFill>
        <p:spPr>
          <a:xfrm>
            <a:off x="6784075" y="3050001"/>
            <a:ext cx="5530219" cy="5546118"/>
          </a:xfrm>
          <a:prstGeom prst="rect">
            <a:avLst/>
          </a:prstGeom>
        </p:spPr>
      </p:pic>
    </p:spTree>
    <p:extLst>
      <p:ext uri="{BB962C8B-B14F-4D97-AF65-F5344CB8AC3E}">
        <p14:creationId xmlns:p14="http://schemas.microsoft.com/office/powerpoint/2010/main" val="32272882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dirty="0">
                <a:hlinkClick r:id="rId2"/>
              </a:rPr>
              <a:t>https://app.teamweek.com/#pp/gUFoIydeHretNiSvYDpQmVW-q9lDbtZn</a:t>
            </a:r>
            <a:r>
              <a:rPr lang="es-ES" dirty="0"/>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pic>
        <p:nvPicPr>
          <p:cNvPr id="7" name="Imagen 6">
            <a:extLst>
              <a:ext uri="{FF2B5EF4-FFF2-40B4-BE49-F238E27FC236}">
                <a16:creationId xmlns:a16="http://schemas.microsoft.com/office/drawing/2014/main" id="{D0673B80-9693-41AB-B32E-33605012C04E}"/>
              </a:ext>
            </a:extLst>
          </p:cNvPr>
          <p:cNvPicPr>
            <a:picLocks noChangeAspect="1"/>
          </p:cNvPicPr>
          <p:nvPr/>
        </p:nvPicPr>
        <p:blipFill>
          <a:blip r:embed="rId4"/>
          <a:stretch>
            <a:fillRect/>
          </a:stretch>
        </p:blipFill>
        <p:spPr>
          <a:xfrm>
            <a:off x="1741208" y="3018404"/>
            <a:ext cx="4419833" cy="4250192"/>
          </a:xfrm>
          <a:prstGeom prst="rect">
            <a:avLst/>
          </a:prstGeom>
        </p:spPr>
      </p:pic>
      <p:pic>
        <p:nvPicPr>
          <p:cNvPr id="9" name="Imagen 8">
            <a:extLst>
              <a:ext uri="{FF2B5EF4-FFF2-40B4-BE49-F238E27FC236}">
                <a16:creationId xmlns:a16="http://schemas.microsoft.com/office/drawing/2014/main" id="{2CBDA1E3-CD49-4F07-9B04-C890D5A673B4}"/>
              </a:ext>
            </a:extLst>
          </p:cNvPr>
          <p:cNvPicPr>
            <a:picLocks noChangeAspect="1"/>
          </p:cNvPicPr>
          <p:nvPr/>
        </p:nvPicPr>
        <p:blipFill>
          <a:blip r:embed="rId5"/>
          <a:stretch>
            <a:fillRect/>
          </a:stretch>
        </p:blipFill>
        <p:spPr>
          <a:xfrm>
            <a:off x="11600974" y="2649004"/>
            <a:ext cx="4616282" cy="4988992"/>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a:solidFill>
                  <a:schemeClr val="accent1"/>
                </a:solidFill>
              </a:rPr>
              <a:t>5.2 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sp>
        <p:nvSpPr>
          <p:cNvPr id="5" name="TextBox 4">
            <a:extLst>
              <a:ext uri="{FF2B5EF4-FFF2-40B4-BE49-F238E27FC236}">
                <a16:creationId xmlns:a16="http://schemas.microsoft.com/office/drawing/2014/main" id="{6238A168-DAD7-4C04-886C-5D93671F500D}"/>
              </a:ext>
            </a:extLst>
          </p:cNvPr>
          <p:cNvSpPr txBox="1"/>
          <p:nvPr/>
        </p:nvSpPr>
        <p:spPr>
          <a:xfrm>
            <a:off x="4480812" y="2027306"/>
            <a:ext cx="113808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Compubench</a:t>
            </a:r>
            <a:r>
              <a:rPr lang="en-US" b="1" i="1" u="sng"/>
              <a:t>: </a:t>
            </a:r>
            <a:r>
              <a:rPr lang="en-US" b="1" i="1" u="sng" err="1"/>
              <a:t>porcentaje</a:t>
            </a:r>
            <a:r>
              <a:rPr lang="en-US" b="1" i="1" u="sng"/>
              <a:t> </a:t>
            </a:r>
            <a:r>
              <a:rPr lang="en-US" b="1" i="1" u="sng" err="1"/>
              <a:t>pruebas</a:t>
            </a:r>
            <a:r>
              <a:rPr lang="en-US" b="1" i="1" u="sng"/>
              <a:t> </a:t>
            </a:r>
            <a:r>
              <a:rPr lang="en-US" b="1" i="1" u="sng" err="1"/>
              <a:t>completas</a:t>
            </a:r>
            <a:endParaRPr lang="es-ES" err="1"/>
          </a:p>
          <a:p>
            <a:endParaRPr lang="en-US" i="1"/>
          </a:p>
          <a:p>
            <a:pPr algn="ctr"/>
            <a:endParaRPr lang="en-US"/>
          </a:p>
        </p:txBody>
      </p:sp>
      <p:pic>
        <p:nvPicPr>
          <p:cNvPr id="3" name="Picture 8" descr="Imagen que contiene captura de pantalla&#10;&#10;Descripción generada con confianza muy alta">
            <a:extLst>
              <a:ext uri="{FF2B5EF4-FFF2-40B4-BE49-F238E27FC236}">
                <a16:creationId xmlns:a16="http://schemas.microsoft.com/office/drawing/2014/main" id="{9EFEFB23-2D76-4EAE-A0B7-3E6F5895780B}"/>
              </a:ext>
            </a:extLst>
          </p:cNvPr>
          <p:cNvPicPr>
            <a:picLocks noChangeAspect="1"/>
          </p:cNvPicPr>
          <p:nvPr/>
        </p:nvPicPr>
        <p:blipFill>
          <a:blip r:embed="rId3"/>
          <a:stretch>
            <a:fillRect/>
          </a:stretch>
        </p:blipFill>
        <p:spPr>
          <a:xfrm>
            <a:off x="4099831" y="3287684"/>
            <a:ext cx="11394581" cy="6030454"/>
          </a:xfrm>
          <a:prstGeom prst="rect">
            <a:avLst/>
          </a:prstGeom>
        </p:spPr>
      </p:pic>
    </p:spTree>
    <p:extLst>
      <p:ext uri="{BB962C8B-B14F-4D97-AF65-F5344CB8AC3E}">
        <p14:creationId xmlns:p14="http://schemas.microsoft.com/office/powerpoint/2010/main" val="353458251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55366DF0-D8D3-4308-8A9A-949B26DBECAE}"/>
              </a:ext>
            </a:extLst>
          </p:cNvPr>
          <p:cNvSpPr txBox="1"/>
          <p:nvPr/>
        </p:nvSpPr>
        <p:spPr>
          <a:xfrm>
            <a:off x="350533" y="2112032"/>
            <a:ext cx="17938543"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dirty="0"/>
              <a:t>	</a:t>
            </a:r>
            <a:r>
              <a:rPr lang="en-US" sz="2800" b="1" i="1" u="sng" dirty="0" err="1"/>
              <a:t>Prueba</a:t>
            </a:r>
            <a:r>
              <a:rPr lang="en-US" sz="2800" b="1" i="1" u="sng" dirty="0"/>
              <a:t> </a:t>
            </a:r>
            <a:r>
              <a:rPr lang="en-US" sz="2800" b="1" i="1" u="sng" dirty="0" err="1"/>
              <a:t>Compubench</a:t>
            </a:r>
            <a:r>
              <a:rPr lang="en-US" sz="2800" b="1" i="1" u="sng" dirty="0"/>
              <a:t>: Face Detection: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endParaRPr lang="en-US" sz="2000" dirty="0"/>
          </a:p>
          <a:p>
            <a:r>
              <a:rPr lang="en-US" sz="2000" b="1" dirty="0" err="1"/>
              <a:t>Basado</a:t>
            </a:r>
            <a:r>
              <a:rPr lang="en-US" sz="2000" b="1" dirty="0"/>
              <a:t> </a:t>
            </a:r>
            <a:r>
              <a:rPr lang="en-US" sz="2000" b="1" dirty="0" err="1"/>
              <a:t>en</a:t>
            </a:r>
            <a:r>
              <a:rPr lang="en-US" sz="2000" b="1" dirty="0"/>
              <a:t> el </a:t>
            </a:r>
            <a:r>
              <a:rPr lang="en-US" sz="2000" b="1" dirty="0" err="1"/>
              <a:t>algoritmo</a:t>
            </a:r>
            <a:r>
              <a:rPr lang="en-US" sz="2000" b="1" dirty="0"/>
              <a:t> Viola-Jones, </a:t>
            </a:r>
            <a:r>
              <a:rPr lang="en-US" sz="2000" b="1" dirty="0" err="1"/>
              <a:t>empleado</a:t>
            </a:r>
            <a:r>
              <a:rPr lang="en-US" sz="2000" b="1" dirty="0"/>
              <a:t> </a:t>
            </a:r>
            <a:r>
              <a:rPr lang="en-US" sz="2000" b="1" dirty="0" err="1"/>
              <a:t>en</a:t>
            </a:r>
            <a:r>
              <a:rPr lang="en-US" sz="2000" b="1" dirty="0"/>
              <a:t> el </a:t>
            </a:r>
            <a:r>
              <a:rPr lang="en-US" sz="2000" b="1" dirty="0" err="1"/>
              <a:t>reconocimiento</a:t>
            </a:r>
            <a:r>
              <a:rPr lang="en-US" sz="2000" b="1" dirty="0"/>
              <a:t> de </a:t>
            </a:r>
            <a:r>
              <a:rPr lang="en-US" sz="2000" b="1" dirty="0" err="1"/>
              <a:t>patrones</a:t>
            </a:r>
            <a:r>
              <a:rPr lang="en-US" sz="2000" b="1" dirty="0"/>
              <a:t>.</a:t>
            </a:r>
          </a:p>
          <a:p>
            <a:r>
              <a:rPr lang="en-US" sz="2000" b="1" i="1" u="sng" dirty="0"/>
              <a:t>*Nota: la </a:t>
            </a:r>
            <a:r>
              <a:rPr lang="en-US" sz="2000" b="1" i="1" u="sng" dirty="0" err="1"/>
              <a:t>gráfica</a:t>
            </a:r>
            <a:r>
              <a:rPr lang="en-US" sz="2000" b="1" i="1" u="sng" dirty="0"/>
              <a:t> </a:t>
            </a:r>
            <a:r>
              <a:rPr lang="en-US" sz="2000" b="1" i="1" u="sng" dirty="0" err="1"/>
              <a:t>usando</a:t>
            </a:r>
            <a:r>
              <a:rPr lang="en-US" sz="2000" b="1" i="1" u="sng" dirty="0"/>
              <a:t> OpenCL no es </a:t>
            </a:r>
            <a:r>
              <a:rPr lang="en-US" sz="2000" b="1" i="1" u="sng" dirty="0" err="1"/>
              <a:t>capaz</a:t>
            </a:r>
            <a:r>
              <a:rPr lang="en-US" sz="2000" b="1" i="1" u="sng" dirty="0"/>
              <a:t> de </a:t>
            </a:r>
            <a:r>
              <a:rPr lang="en-US" sz="2000" b="1" i="1" u="sng" dirty="0" err="1"/>
              <a:t>ejecutar</a:t>
            </a:r>
            <a:r>
              <a:rPr lang="en-US" sz="2000" b="1" i="1" u="sng" dirty="0"/>
              <a:t> la </a:t>
            </a:r>
            <a:r>
              <a:rPr lang="en-US" sz="2000" b="1" i="1" u="sng" dirty="0" err="1"/>
              <a:t>prueba</a:t>
            </a:r>
            <a:r>
              <a:rPr lang="en-US" sz="2000" b="1" i="1" u="sng" dirty="0"/>
              <a:t>.</a:t>
            </a:r>
          </a:p>
        </p:txBody>
      </p:sp>
      <p:pic>
        <p:nvPicPr>
          <p:cNvPr id="3" name="Picture 4" descr="Imagen que contiene captura de pantalla&#10;&#10;Descripción generada con confianza muy alta">
            <a:extLst>
              <a:ext uri="{FF2B5EF4-FFF2-40B4-BE49-F238E27FC236}">
                <a16:creationId xmlns:a16="http://schemas.microsoft.com/office/drawing/2014/main" id="{3655C15D-E918-4BBF-BF46-C11C17019F87}"/>
              </a:ext>
            </a:extLst>
          </p:cNvPr>
          <p:cNvPicPr>
            <a:picLocks noChangeAspect="1"/>
          </p:cNvPicPr>
          <p:nvPr/>
        </p:nvPicPr>
        <p:blipFill>
          <a:blip r:embed="rId2"/>
          <a:stretch>
            <a:fillRect/>
          </a:stretch>
        </p:blipFill>
        <p:spPr>
          <a:xfrm>
            <a:off x="4863373" y="2854677"/>
            <a:ext cx="10296819" cy="5562263"/>
          </a:xfrm>
          <a:prstGeom prst="rect">
            <a:avLst/>
          </a:prstGeom>
        </p:spPr>
      </p:pic>
    </p:spTree>
    <p:extLst>
      <p:ext uri="{BB962C8B-B14F-4D97-AF65-F5344CB8AC3E}">
        <p14:creationId xmlns:p14="http://schemas.microsoft.com/office/powerpoint/2010/main" val="19502886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FF907281-2023-4576-AD2D-AB9ADE3D1C80}"/>
              </a:ext>
            </a:extLst>
          </p:cNvPr>
          <p:cNvSpPr txBox="1"/>
          <p:nvPr/>
        </p:nvSpPr>
        <p:spPr>
          <a:xfrm>
            <a:off x="2575299" y="2186123"/>
            <a:ext cx="15410801"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TV-L1 Optical Flow:</a:t>
            </a:r>
          </a:p>
          <a:p>
            <a:endParaRPr lang="en-US" b="1" i="1"/>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000" b="1"/>
              <a:t>Test </a:t>
            </a:r>
            <a:r>
              <a:rPr lang="en-US" sz="2000" b="1" err="1"/>
              <a:t>basado</a:t>
            </a:r>
            <a:r>
              <a:rPr lang="en-US" sz="2000" b="1"/>
              <a:t> en </a:t>
            </a:r>
            <a:r>
              <a:rPr lang="en-US" sz="2000" b="1" err="1"/>
              <a:t>cálculo</a:t>
            </a:r>
            <a:r>
              <a:rPr lang="en-US" sz="2000" b="1"/>
              <a:t> de </a:t>
            </a:r>
            <a:r>
              <a:rPr lang="en-US" sz="2000" b="1" err="1"/>
              <a:t>vectores</a:t>
            </a:r>
            <a:r>
              <a:rPr lang="en-US" sz="2000" b="1"/>
              <a:t> </a:t>
            </a:r>
            <a:r>
              <a:rPr lang="en-US" sz="2000" b="1" err="1"/>
              <a:t>densos</a:t>
            </a:r>
            <a:r>
              <a:rPr lang="en-US" sz="2000" b="1"/>
              <a:t> de </a:t>
            </a:r>
            <a:r>
              <a:rPr lang="en-US" sz="2000" b="1" err="1"/>
              <a:t>movimiento</a:t>
            </a:r>
            <a:r>
              <a:rPr lang="en-US" sz="2000" b="1"/>
              <a:t> </a:t>
            </a:r>
            <a:r>
              <a:rPr lang="en-US" sz="2000" b="1" err="1"/>
              <a:t>usando</a:t>
            </a:r>
            <a:r>
              <a:rPr lang="en-US" sz="2000" b="1"/>
              <a:t> el </a:t>
            </a:r>
            <a:r>
              <a:rPr lang="en-US" sz="2000" b="1" err="1"/>
              <a:t>método</a:t>
            </a:r>
            <a:r>
              <a:rPr lang="en-US" sz="2000" b="1"/>
              <a:t> </a:t>
            </a:r>
            <a:r>
              <a:rPr lang="en-US" sz="2000" b="1" err="1"/>
              <a:t>variacional</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08BE2F23-8AE3-4DB1-B12C-3F1F50012014}"/>
              </a:ext>
            </a:extLst>
          </p:cNvPr>
          <p:cNvPicPr>
            <a:picLocks noChangeAspect="1"/>
          </p:cNvPicPr>
          <p:nvPr/>
        </p:nvPicPr>
        <p:blipFill>
          <a:blip r:embed="rId2"/>
          <a:stretch>
            <a:fillRect/>
          </a:stretch>
        </p:blipFill>
        <p:spPr>
          <a:xfrm>
            <a:off x="4368258" y="3151930"/>
            <a:ext cx="10369039" cy="5689739"/>
          </a:xfrm>
          <a:prstGeom prst="rect">
            <a:avLst/>
          </a:prstGeom>
        </p:spPr>
      </p:pic>
    </p:spTree>
    <p:extLst>
      <p:ext uri="{BB962C8B-B14F-4D97-AF65-F5344CB8AC3E}">
        <p14:creationId xmlns:p14="http://schemas.microsoft.com/office/powerpoint/2010/main" val="94526856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2A87D62B-E009-4BC1-A2D1-180B76F36B0B}"/>
              </a:ext>
            </a:extLst>
          </p:cNvPr>
          <p:cNvSpPr txBox="1"/>
          <p:nvPr/>
        </p:nvSpPr>
        <p:spPr>
          <a:xfrm>
            <a:off x="2517220" y="2143151"/>
            <a:ext cx="15208582"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Ocean Surface Simulation:</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b="1"/>
          </a:p>
          <a:p>
            <a:r>
              <a:rPr lang="en-US" sz="2000" b="1"/>
              <a:t>Test </a:t>
            </a:r>
            <a:r>
              <a:rPr lang="en-US" sz="2000" b="1" err="1"/>
              <a:t>basado</a:t>
            </a:r>
            <a:r>
              <a:rPr lang="en-US" sz="2000" b="1"/>
              <a:t> en el </a:t>
            </a:r>
            <a:r>
              <a:rPr lang="en-US" sz="2000" b="1" err="1"/>
              <a:t>algoritmo</a:t>
            </a:r>
            <a:r>
              <a:rPr lang="en-US" sz="2000" b="1"/>
              <a:t> FFT, que a </a:t>
            </a:r>
            <a:r>
              <a:rPr lang="en-US" sz="2000" b="1" err="1"/>
              <a:t>su</a:t>
            </a:r>
            <a:r>
              <a:rPr lang="en-US" sz="2000" b="1"/>
              <a:t> </a:t>
            </a:r>
            <a:r>
              <a:rPr lang="en-US" sz="2000" b="1" err="1"/>
              <a:t>vez</a:t>
            </a:r>
            <a:r>
              <a:rPr lang="en-US" sz="2000" b="1"/>
              <a:t> </a:t>
            </a:r>
            <a:r>
              <a:rPr lang="en-US" sz="2000" b="1" err="1"/>
              <a:t>emula</a:t>
            </a:r>
            <a:r>
              <a:rPr lang="en-US" sz="2000" b="1"/>
              <a:t> las </a:t>
            </a:r>
            <a:r>
              <a:rPr lang="en-US" sz="2000" b="1" err="1"/>
              <a:t>ondas</a:t>
            </a:r>
            <a:r>
              <a:rPr lang="en-US" sz="2000" b="1"/>
              <a:t> que describe el mar.</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89165D40-2CE0-4142-8C8D-FD8C01862EFB}"/>
              </a:ext>
            </a:extLst>
          </p:cNvPr>
          <p:cNvPicPr>
            <a:picLocks noChangeAspect="1"/>
          </p:cNvPicPr>
          <p:nvPr/>
        </p:nvPicPr>
        <p:blipFill>
          <a:blip r:embed="rId2"/>
          <a:stretch>
            <a:fillRect/>
          </a:stretch>
        </p:blipFill>
        <p:spPr>
          <a:xfrm>
            <a:off x="4157053" y="3036426"/>
            <a:ext cx="10657924" cy="5834218"/>
          </a:xfrm>
          <a:prstGeom prst="rect">
            <a:avLst/>
          </a:prstGeom>
        </p:spPr>
      </p:pic>
    </p:spTree>
    <p:extLst>
      <p:ext uri="{BB962C8B-B14F-4D97-AF65-F5344CB8AC3E}">
        <p14:creationId xmlns:p14="http://schemas.microsoft.com/office/powerpoint/2010/main" val="22618620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5.2.4 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3D2E0A46-7439-4BAD-94A3-78E2213EF2FB}"/>
              </a:ext>
            </a:extLst>
          </p:cNvPr>
          <p:cNvSpPr txBox="1"/>
          <p:nvPr/>
        </p:nvSpPr>
        <p:spPr>
          <a:xfrm>
            <a:off x="2618601" y="1955115"/>
            <a:ext cx="15468578"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Particle Simulation – 64K:</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a:p>
          <a:p>
            <a:r>
              <a:rPr lang="en-US" sz="2000" b="1" err="1"/>
              <a:t>Simulación</a:t>
            </a:r>
            <a:r>
              <a:rPr lang="en-US" sz="2000" b="1"/>
              <a:t> de </a:t>
            </a:r>
            <a:r>
              <a:rPr lang="en-US" sz="2000" b="1" err="1"/>
              <a:t>partículas</a:t>
            </a:r>
            <a:r>
              <a:rPr lang="en-US" sz="2000" b="1"/>
              <a:t> </a:t>
            </a:r>
            <a:r>
              <a:rPr lang="en-US" sz="2000" b="1" err="1"/>
              <a:t>basada</a:t>
            </a:r>
            <a:r>
              <a:rPr lang="en-US" sz="2000" b="1"/>
              <a:t> en el </a:t>
            </a:r>
            <a:r>
              <a:rPr lang="en-US" sz="2000" b="1" err="1"/>
              <a:t>método</a:t>
            </a:r>
            <a:r>
              <a:rPr lang="en-US" sz="2000" b="1"/>
              <a:t> de </a:t>
            </a:r>
            <a:r>
              <a:rPr lang="en-US" sz="2000" b="1" err="1"/>
              <a:t>rejilla</a:t>
            </a:r>
            <a:r>
              <a:rPr lang="en-US" sz="2000" b="1"/>
              <a:t> </a:t>
            </a:r>
            <a:r>
              <a:rPr lang="en-US" sz="2000" b="1" err="1"/>
              <a:t>espacial</a:t>
            </a:r>
            <a:r>
              <a:rPr lang="en-US" sz="2000" b="1"/>
              <a:t>, </a:t>
            </a:r>
            <a:r>
              <a:rPr lang="en-US" sz="2000" b="1" err="1"/>
              <a:t>usando</a:t>
            </a:r>
            <a:r>
              <a:rPr lang="en-US" sz="2000" b="1"/>
              <a:t> el </a:t>
            </a:r>
            <a:r>
              <a:rPr lang="en-US" sz="2000" b="1" err="1"/>
              <a:t>método</a:t>
            </a:r>
            <a:r>
              <a:rPr lang="en-US" sz="2000" b="1"/>
              <a:t> </a:t>
            </a:r>
            <a:r>
              <a:rPr lang="en-US" sz="2000" b="1" err="1"/>
              <a:t>matemático</a:t>
            </a:r>
            <a:r>
              <a:rPr lang="en-US" sz="2000" b="1"/>
              <a:t> </a:t>
            </a:r>
            <a:r>
              <a:rPr lang="en-US" sz="2000" b="1" err="1"/>
              <a:t>discreto</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DFE71900-97F3-4DEE-A663-502B3CC58928}"/>
              </a:ext>
            </a:extLst>
          </p:cNvPr>
          <p:cNvPicPr>
            <a:picLocks noChangeAspect="1"/>
          </p:cNvPicPr>
          <p:nvPr/>
        </p:nvPicPr>
        <p:blipFill>
          <a:blip r:embed="rId2"/>
          <a:stretch>
            <a:fillRect/>
          </a:stretch>
        </p:blipFill>
        <p:spPr>
          <a:xfrm>
            <a:off x="4214790" y="3033778"/>
            <a:ext cx="10311263" cy="5940591"/>
          </a:xfrm>
          <a:prstGeom prst="rect">
            <a:avLst/>
          </a:prstGeom>
        </p:spPr>
      </p:pic>
    </p:spTree>
    <p:extLst>
      <p:ext uri="{BB962C8B-B14F-4D97-AF65-F5344CB8AC3E}">
        <p14:creationId xmlns:p14="http://schemas.microsoft.com/office/powerpoint/2010/main" val="26198484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5.2.5 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154FEA01-5287-4478-AEF7-D76D0AA944D4}"/>
              </a:ext>
            </a:extLst>
          </p:cNvPr>
          <p:cNvSpPr txBox="1"/>
          <p:nvPr/>
        </p:nvSpPr>
        <p:spPr>
          <a:xfrm>
            <a:off x="2690772" y="1926239"/>
            <a:ext cx="15136361"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b="1" i="1" u="sng" err="1"/>
              <a:t>Prueba</a:t>
            </a:r>
            <a:r>
              <a:rPr lang="en-US" b="1" i="1" u="sng"/>
              <a:t> </a:t>
            </a:r>
            <a:r>
              <a:rPr lang="en-US" b="1" i="1" u="sng" err="1"/>
              <a:t>Compubench:T-Rex</a:t>
            </a:r>
            <a:r>
              <a:rPr lang="en-US" b="1" i="1" u="sng"/>
              <a: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b="1"/>
          </a:p>
          <a:p>
            <a:r>
              <a:rPr lang="en-US" sz="2000" b="1"/>
              <a:t>Test de </a:t>
            </a:r>
            <a:r>
              <a:rPr lang="en-US" sz="2000" b="1" err="1"/>
              <a:t>dibujado</a:t>
            </a:r>
            <a:r>
              <a:rPr lang="en-US" sz="2000" b="1"/>
              <a:t> de </a:t>
            </a:r>
            <a:r>
              <a:rPr lang="en-US" sz="2000" b="1" err="1"/>
              <a:t>rutas</a:t>
            </a:r>
            <a:r>
              <a:rPr lang="en-US" sz="2000" b="1"/>
              <a:t> </a:t>
            </a:r>
            <a:r>
              <a:rPr lang="en-US" sz="2000" b="1" err="1"/>
              <a:t>usando</a:t>
            </a:r>
            <a:r>
              <a:rPr lang="en-US" sz="2000" b="1"/>
              <a:t> </a:t>
            </a:r>
            <a:r>
              <a:rPr lang="en-US" sz="2000" b="1" err="1"/>
              <a:t>estructuras</a:t>
            </a:r>
            <a:r>
              <a:rPr lang="en-US" sz="2000" b="1"/>
              <a:t> de </a:t>
            </a:r>
            <a:r>
              <a:rPr lang="en-US" sz="2000" b="1" err="1"/>
              <a:t>aceleración</a:t>
            </a:r>
            <a:r>
              <a:rPr lang="en-US" sz="2000" b="1"/>
              <a:t> </a:t>
            </a:r>
            <a:r>
              <a:rPr lang="en-US" sz="2000" b="1" err="1"/>
              <a:t>dinámicas</a:t>
            </a:r>
            <a:r>
              <a:rPr lang="en-US" sz="2000" b="1"/>
              <a:t> e </a:t>
            </a:r>
            <a:r>
              <a:rPr lang="en-US" sz="2000" b="1" err="1"/>
              <a:t>iluminación</a:t>
            </a:r>
            <a:r>
              <a:rPr lang="en-US" sz="2000" b="1"/>
              <a:t> global.</a:t>
            </a:r>
            <a:endParaRPr lang="en-US"/>
          </a:p>
        </p:txBody>
      </p:sp>
      <p:pic>
        <p:nvPicPr>
          <p:cNvPr id="3" name="Picture 4" descr="Imagen que contiene captura de pantalla&#10;&#10;Descripción generada con confianza muy alta">
            <a:extLst>
              <a:ext uri="{FF2B5EF4-FFF2-40B4-BE49-F238E27FC236}">
                <a16:creationId xmlns:a16="http://schemas.microsoft.com/office/drawing/2014/main" id="{137FA97F-2A9D-4CB0-8FA9-085CE472D476}"/>
              </a:ext>
            </a:extLst>
          </p:cNvPr>
          <p:cNvPicPr>
            <a:picLocks noChangeAspect="1"/>
          </p:cNvPicPr>
          <p:nvPr/>
        </p:nvPicPr>
        <p:blipFill>
          <a:blip r:embed="rId2"/>
          <a:stretch>
            <a:fillRect/>
          </a:stretch>
        </p:blipFill>
        <p:spPr>
          <a:xfrm>
            <a:off x="4214790" y="3260797"/>
            <a:ext cx="10961253" cy="6265922"/>
          </a:xfrm>
          <a:prstGeom prst="rect">
            <a:avLst/>
          </a:prstGeom>
        </p:spPr>
      </p:pic>
    </p:spTree>
    <p:extLst>
      <p:ext uri="{BB962C8B-B14F-4D97-AF65-F5344CB8AC3E}">
        <p14:creationId xmlns:p14="http://schemas.microsoft.com/office/powerpoint/2010/main" val="20271683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5.2.6 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E5EB77B5-6B2D-4B23-9299-408DB991B6BF}"/>
              </a:ext>
            </a:extLst>
          </p:cNvPr>
          <p:cNvSpPr txBox="1"/>
          <p:nvPr/>
        </p:nvSpPr>
        <p:spPr>
          <a:xfrm>
            <a:off x="2820680" y="2287189"/>
            <a:ext cx="15208581"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Compubench:Video</a:t>
            </a:r>
            <a:r>
              <a:rPr lang="en-US" b="1" i="1" u="sng"/>
              <a:t> Composition:</a:t>
            </a:r>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a:p>
          <a:p>
            <a:r>
              <a:rPr lang="en-US" sz="2000" b="1"/>
              <a:t>Este test </a:t>
            </a:r>
            <a:r>
              <a:rPr lang="en-US" sz="2000" b="1" err="1"/>
              <a:t>recrea</a:t>
            </a:r>
            <a:r>
              <a:rPr lang="en-US" sz="2000" b="1"/>
              <a:t> la </a:t>
            </a:r>
            <a:r>
              <a:rPr lang="en-US" sz="2000" b="1" err="1"/>
              <a:t>composición</a:t>
            </a:r>
            <a:r>
              <a:rPr lang="en-US" sz="2000" b="1"/>
              <a:t> de </a:t>
            </a:r>
            <a:r>
              <a:rPr lang="en-US" sz="2000" b="1" err="1"/>
              <a:t>vídeo</a:t>
            </a:r>
            <a:r>
              <a:rPr lang="en-US" sz="2000" b="1"/>
              <a:t> </a:t>
            </a:r>
            <a:r>
              <a:rPr lang="en-US" sz="2000" b="1" err="1"/>
              <a:t>típica</a:t>
            </a:r>
            <a:r>
              <a:rPr lang="en-US" sz="2000" b="1"/>
              <a:t> </a:t>
            </a:r>
            <a:r>
              <a:rPr lang="en-US" sz="2000" b="1" err="1"/>
              <a:t>realizada</a:t>
            </a:r>
            <a:r>
              <a:rPr lang="en-US" sz="2000" b="1"/>
              <a:t> por los </a:t>
            </a:r>
            <a:r>
              <a:rPr lang="en-US" sz="2000" b="1" err="1"/>
              <a:t>programas</a:t>
            </a:r>
            <a:r>
              <a:rPr lang="en-US" sz="2000" b="1"/>
              <a:t> </a:t>
            </a:r>
            <a:r>
              <a:rPr lang="en-US" sz="2000" b="1" err="1"/>
              <a:t>modernos</a:t>
            </a:r>
            <a:r>
              <a:rPr lang="en-US" sz="2000" b="1"/>
              <a:t>.</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55F94B8B-87F2-40FA-BEB9-F64040A4C4A4}"/>
              </a:ext>
            </a:extLst>
          </p:cNvPr>
          <p:cNvPicPr>
            <a:picLocks noChangeAspect="1"/>
          </p:cNvPicPr>
          <p:nvPr/>
        </p:nvPicPr>
        <p:blipFill>
          <a:blip r:embed="rId2"/>
          <a:stretch>
            <a:fillRect/>
          </a:stretch>
        </p:blipFill>
        <p:spPr>
          <a:xfrm>
            <a:off x="4214127" y="3164738"/>
            <a:ext cx="10051267" cy="5837420"/>
          </a:xfrm>
          <a:prstGeom prst="rect">
            <a:avLst/>
          </a:prstGeom>
        </p:spPr>
      </p:pic>
    </p:spTree>
    <p:extLst>
      <p:ext uri="{BB962C8B-B14F-4D97-AF65-F5344CB8AC3E}">
        <p14:creationId xmlns:p14="http://schemas.microsoft.com/office/powerpoint/2010/main" val="135062269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nterior, mesa&#10;&#10;Descripción generada con confianza muy alta">
            <a:extLst>
              <a:ext uri="{FF2B5EF4-FFF2-40B4-BE49-F238E27FC236}">
                <a16:creationId xmlns:a16="http://schemas.microsoft.com/office/drawing/2014/main" id="{765B8E65-4EB5-43D2-AE91-CDC0C6856479}"/>
              </a:ext>
            </a:extLst>
          </p:cNvPr>
          <p:cNvPicPr>
            <a:picLocks noChangeAspect="1"/>
          </p:cNvPicPr>
          <p:nvPr/>
        </p:nvPicPr>
        <p:blipFill>
          <a:blip r:embed="rId2"/>
          <a:stretch>
            <a:fillRect/>
          </a:stretch>
        </p:blipFill>
        <p:spPr>
          <a:xfrm>
            <a:off x="490770" y="2203506"/>
            <a:ext cx="10614592" cy="5651898"/>
          </a:xfrm>
          <a:prstGeom prst="rect">
            <a:avLst/>
          </a:prstGeom>
        </p:spPr>
      </p:pic>
      <p:pic>
        <p:nvPicPr>
          <p:cNvPr id="5" name="Picture 7" descr="Imagen que contiene interior&#10;&#10;Descripción generada con confianza muy alta">
            <a:extLst>
              <a:ext uri="{FF2B5EF4-FFF2-40B4-BE49-F238E27FC236}">
                <a16:creationId xmlns:a16="http://schemas.microsoft.com/office/drawing/2014/main" id="{AF2CE4C1-BFEF-4510-9111-3593D0FCB8B0}"/>
              </a:ext>
            </a:extLst>
          </p:cNvPr>
          <p:cNvPicPr>
            <a:picLocks noChangeAspect="1"/>
          </p:cNvPicPr>
          <p:nvPr/>
        </p:nvPicPr>
        <p:blipFill>
          <a:blip r:embed="rId3"/>
          <a:stretch>
            <a:fillRect/>
          </a:stretch>
        </p:blipFill>
        <p:spPr>
          <a:xfrm>
            <a:off x="5340657" y="3363931"/>
            <a:ext cx="10629037" cy="6002264"/>
          </a:xfrm>
          <a:prstGeom prst="rect">
            <a:avLst/>
          </a:prstGeom>
        </p:spPr>
      </p:pic>
    </p:spTree>
    <p:extLst>
      <p:ext uri="{BB962C8B-B14F-4D97-AF65-F5344CB8AC3E}">
        <p14:creationId xmlns:p14="http://schemas.microsoft.com/office/powerpoint/2010/main" val="26488610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500E187F-98FA-4011-B80A-A1CFB47B7E61}"/>
              </a:ext>
            </a:extLst>
          </p:cNvPr>
          <p:cNvSpPr txBox="1"/>
          <p:nvPr/>
        </p:nvSpPr>
        <p:spPr>
          <a:xfrm>
            <a:off x="2676338" y="2099495"/>
            <a:ext cx="152808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MSI Kombustor: temp máxima test Furmark OpenGL (mínimo es mejor)</a:t>
            </a:r>
          </a:p>
          <a:p>
            <a:endParaRPr lang="en-US" b="1" i="1"/>
          </a:p>
          <a:p>
            <a:pPr algn="ctr"/>
            <a:endParaRPr lang="en-US"/>
          </a:p>
        </p:txBody>
      </p:sp>
      <p:pic>
        <p:nvPicPr>
          <p:cNvPr id="8" name="Picture 8" descr="Imagen que contiene captura de pantalla&#10;&#10;Descripción generada con confianza muy alta">
            <a:extLst>
              <a:ext uri="{FF2B5EF4-FFF2-40B4-BE49-F238E27FC236}">
                <a16:creationId xmlns:a16="http://schemas.microsoft.com/office/drawing/2014/main" id="{483BE699-56A0-4DD3-98E2-DB082ADE96A2}"/>
              </a:ext>
            </a:extLst>
          </p:cNvPr>
          <p:cNvPicPr>
            <a:picLocks noChangeAspect="1"/>
          </p:cNvPicPr>
          <p:nvPr/>
        </p:nvPicPr>
        <p:blipFill>
          <a:blip r:embed="rId2"/>
          <a:stretch>
            <a:fillRect/>
          </a:stretch>
        </p:blipFill>
        <p:spPr>
          <a:xfrm>
            <a:off x="3031187" y="3154941"/>
            <a:ext cx="11250139" cy="6694975"/>
          </a:xfrm>
          <a:prstGeom prst="rect">
            <a:avLst/>
          </a:prstGeom>
        </p:spPr>
      </p:pic>
    </p:spTree>
    <p:extLst>
      <p:ext uri="{BB962C8B-B14F-4D97-AF65-F5344CB8AC3E}">
        <p14:creationId xmlns:p14="http://schemas.microsoft.com/office/powerpoint/2010/main" val="35668678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19510"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3" name="Picture 7" descr="Imagen que contiene captura de pantalla, monitor&#10;&#10;Descripción generada con confianza muy alta">
            <a:extLst>
              <a:ext uri="{FF2B5EF4-FFF2-40B4-BE49-F238E27FC236}">
                <a16:creationId xmlns:a16="http://schemas.microsoft.com/office/drawing/2014/main" id="{D142C155-E097-4A19-A4D0-CDE9FC57AC2B}"/>
              </a:ext>
            </a:extLst>
          </p:cNvPr>
          <p:cNvPicPr>
            <a:picLocks noChangeAspect="1"/>
          </p:cNvPicPr>
          <p:nvPr/>
        </p:nvPicPr>
        <p:blipFill>
          <a:blip r:embed="rId2"/>
          <a:stretch>
            <a:fillRect/>
          </a:stretch>
        </p:blipFill>
        <p:spPr>
          <a:xfrm>
            <a:off x="970382" y="2407516"/>
            <a:ext cx="4584838" cy="7119991"/>
          </a:xfrm>
          <a:prstGeom prst="rect">
            <a:avLst/>
          </a:prstGeom>
        </p:spPr>
      </p:pic>
      <p:pic>
        <p:nvPicPr>
          <p:cNvPr id="9" name="Picture 9" descr="Imagen que contiene captura de pantalla&#10;&#10;Descripción generada con confianza alta">
            <a:extLst>
              <a:ext uri="{FF2B5EF4-FFF2-40B4-BE49-F238E27FC236}">
                <a16:creationId xmlns:a16="http://schemas.microsoft.com/office/drawing/2014/main" id="{57EFF31C-AB5C-4A97-B847-24813BFF5A1D}"/>
              </a:ext>
            </a:extLst>
          </p:cNvPr>
          <p:cNvPicPr>
            <a:picLocks noChangeAspect="1"/>
          </p:cNvPicPr>
          <p:nvPr/>
        </p:nvPicPr>
        <p:blipFill>
          <a:blip r:embed="rId3"/>
          <a:stretch>
            <a:fillRect/>
          </a:stretch>
        </p:blipFill>
        <p:spPr>
          <a:xfrm>
            <a:off x="9143206" y="2051952"/>
            <a:ext cx="5833549" cy="3570568"/>
          </a:xfrm>
          <a:prstGeom prst="rect">
            <a:avLst/>
          </a:prstGeom>
        </p:spPr>
      </p:pic>
      <p:pic>
        <p:nvPicPr>
          <p:cNvPr id="11" name="Picture 11" descr="Imagen que contiene captura de pantalla&#10;&#10;Descripción generada con confianza muy alta">
            <a:extLst>
              <a:ext uri="{FF2B5EF4-FFF2-40B4-BE49-F238E27FC236}">
                <a16:creationId xmlns:a16="http://schemas.microsoft.com/office/drawing/2014/main" id="{E9AF602C-7F76-4941-A2A4-4C7279765DB8}"/>
              </a:ext>
            </a:extLst>
          </p:cNvPr>
          <p:cNvPicPr>
            <a:picLocks noChangeAspect="1"/>
          </p:cNvPicPr>
          <p:nvPr/>
        </p:nvPicPr>
        <p:blipFill>
          <a:blip r:embed="rId4"/>
          <a:stretch>
            <a:fillRect/>
          </a:stretch>
        </p:blipFill>
        <p:spPr>
          <a:xfrm>
            <a:off x="9241618" y="6040402"/>
            <a:ext cx="5643613" cy="4092126"/>
          </a:xfrm>
          <a:prstGeom prst="rect">
            <a:avLst/>
          </a:prstGeom>
        </p:spPr>
      </p:pic>
    </p:spTree>
    <p:extLst>
      <p:ext uri="{BB962C8B-B14F-4D97-AF65-F5344CB8AC3E}">
        <p14:creationId xmlns:p14="http://schemas.microsoft.com/office/powerpoint/2010/main" val="347616786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A: CUDA</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Imagen 2" descr="Imagen que contiene texto, exterior, señal&#10;&#10;Descripción generada con confianza alta">
            <a:extLst>
              <a:ext uri="{FF2B5EF4-FFF2-40B4-BE49-F238E27FC236}">
                <a16:creationId xmlns:a16="http://schemas.microsoft.com/office/drawing/2014/main" id="{1B17D088-4921-403C-A5E0-3EFFA5E22D86}"/>
              </a:ext>
            </a:extLst>
          </p:cNvPr>
          <p:cNvPicPr>
            <a:picLocks noChangeAspect="1"/>
          </p:cNvPicPr>
          <p:nvPr/>
        </p:nvPicPr>
        <p:blipFill>
          <a:blip r:embed="rId2"/>
          <a:stretch>
            <a:fillRect/>
          </a:stretch>
        </p:blipFill>
        <p:spPr>
          <a:xfrm>
            <a:off x="872887" y="4628694"/>
            <a:ext cx="4217559" cy="2543083"/>
          </a:xfrm>
          <a:prstGeom prst="rect">
            <a:avLst/>
          </a:prstGeom>
        </p:spPr>
      </p:pic>
      <p:sp>
        <p:nvSpPr>
          <p:cNvPr id="3" name="CuadroTexto 2">
            <a:extLst>
              <a:ext uri="{FF2B5EF4-FFF2-40B4-BE49-F238E27FC236}">
                <a16:creationId xmlns:a16="http://schemas.microsoft.com/office/drawing/2014/main" id="{8AB7DBAC-3C68-4EA9-B235-A1649AD8D0AA}"/>
              </a:ext>
            </a:extLst>
          </p:cNvPr>
          <p:cNvSpPr txBox="1"/>
          <p:nvPr/>
        </p:nvSpPr>
        <p:spPr>
          <a:xfrm>
            <a:off x="5561351" y="3033553"/>
            <a:ext cx="1148061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t>CUDA es una arquitectura de cálculo en paralelo de NVIDIA que aprovecha la potencia de la GPU para proporcionar un incremento en el rendimiento del sistema. Esta potencia se utiliza para la computación en paralelo. CUDA también incluye un compilador y herramientas de desarrollo creadas por NVIDIA que ayudan a los programadores a usar diferentes lenguajes de programación como por ejemplo C, C++, Python y Java. </a:t>
            </a:r>
          </a:p>
          <a:p>
            <a:pPr algn="just"/>
            <a:r>
              <a:rPr lang="es-ES"/>
              <a:t>Esta tecnología funciona con todas las tarjetas de NVIDIA a partir de la serie G8X incluyendo las familias GeForce, </a:t>
            </a:r>
            <a:r>
              <a:rPr lang="es-ES" err="1"/>
              <a:t>Quadro</a:t>
            </a:r>
            <a:r>
              <a:rPr lang="es-ES"/>
              <a:t>, ION y Tesla.</a:t>
            </a:r>
          </a:p>
          <a:p>
            <a:pPr algn="just"/>
            <a:endParaRPr lang="es-ES"/>
          </a:p>
          <a:p>
            <a:pPr algn="just"/>
            <a:endParaRPr lang="es-ES"/>
          </a:p>
          <a:p>
            <a:endParaRPr lang="es-ES"/>
          </a:p>
        </p:txBody>
      </p:sp>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73298"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D6F8A040-D79D-40CF-AA71-BE1878D7F35B}"/>
              </a:ext>
            </a:extLst>
          </p:cNvPr>
          <p:cNvPicPr>
            <a:picLocks noChangeAspect="1"/>
          </p:cNvPicPr>
          <p:nvPr/>
        </p:nvPicPr>
        <p:blipFill>
          <a:blip r:embed="rId2"/>
          <a:stretch>
            <a:fillRect/>
          </a:stretch>
        </p:blipFill>
        <p:spPr>
          <a:xfrm>
            <a:off x="331993" y="2740895"/>
            <a:ext cx="7740188" cy="5977369"/>
          </a:xfrm>
          <a:prstGeom prst="rect">
            <a:avLst/>
          </a:prstGeom>
        </p:spPr>
      </p:pic>
      <p:pic>
        <p:nvPicPr>
          <p:cNvPr id="5" name="Picture 7" descr="Imagen que contiene negro&#10;&#10;Descripción generada con confianza alta">
            <a:extLst>
              <a:ext uri="{FF2B5EF4-FFF2-40B4-BE49-F238E27FC236}">
                <a16:creationId xmlns:a16="http://schemas.microsoft.com/office/drawing/2014/main" id="{2E681B02-6F6B-4ACE-9B85-B5A0F80DEA95}"/>
              </a:ext>
            </a:extLst>
          </p:cNvPr>
          <p:cNvPicPr>
            <a:picLocks noChangeAspect="1"/>
          </p:cNvPicPr>
          <p:nvPr/>
        </p:nvPicPr>
        <p:blipFill>
          <a:blip r:embed="rId3"/>
          <a:stretch>
            <a:fillRect/>
          </a:stretch>
        </p:blipFill>
        <p:spPr>
          <a:xfrm>
            <a:off x="8256361" y="3129101"/>
            <a:ext cx="9776825" cy="5186431"/>
          </a:xfrm>
          <a:prstGeom prst="rect">
            <a:avLst/>
          </a:prstGeom>
        </p:spPr>
      </p:pic>
    </p:spTree>
    <p:extLst>
      <p:ext uri="{BB962C8B-B14F-4D97-AF65-F5344CB8AC3E}">
        <p14:creationId xmlns:p14="http://schemas.microsoft.com/office/powerpoint/2010/main" val="26139504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80874"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 monitor, interior, ordenador&#10;&#10;Descripción generada con confianza muy alta">
            <a:extLst>
              <a:ext uri="{FF2B5EF4-FFF2-40B4-BE49-F238E27FC236}">
                <a16:creationId xmlns:a16="http://schemas.microsoft.com/office/drawing/2014/main" id="{9B3F1A05-1C9B-4364-8FC7-4901FCDDC661}"/>
              </a:ext>
            </a:extLst>
          </p:cNvPr>
          <p:cNvPicPr>
            <a:picLocks noChangeAspect="1"/>
          </p:cNvPicPr>
          <p:nvPr/>
        </p:nvPicPr>
        <p:blipFill>
          <a:blip r:embed="rId2"/>
          <a:stretch>
            <a:fillRect/>
          </a:stretch>
        </p:blipFill>
        <p:spPr>
          <a:xfrm>
            <a:off x="301949" y="2716425"/>
            <a:ext cx="10426817" cy="5954492"/>
          </a:xfrm>
          <a:prstGeom prst="rect">
            <a:avLst/>
          </a:prstGeom>
        </p:spPr>
      </p:pic>
      <p:pic>
        <p:nvPicPr>
          <p:cNvPr id="5" name="Picture 7">
            <a:extLst>
              <a:ext uri="{FF2B5EF4-FFF2-40B4-BE49-F238E27FC236}">
                <a16:creationId xmlns:a16="http://schemas.microsoft.com/office/drawing/2014/main" id="{F1ADC9CF-BAFA-41D8-B745-585C657FD9B4}"/>
              </a:ext>
            </a:extLst>
          </p:cNvPr>
          <p:cNvPicPr>
            <a:picLocks noChangeAspect="1"/>
          </p:cNvPicPr>
          <p:nvPr/>
        </p:nvPicPr>
        <p:blipFill>
          <a:blip r:embed="rId3"/>
          <a:stretch>
            <a:fillRect/>
          </a:stretch>
        </p:blipFill>
        <p:spPr>
          <a:xfrm>
            <a:off x="7375877" y="4038440"/>
            <a:ext cx="10585703" cy="5634826"/>
          </a:xfrm>
          <a:prstGeom prst="rect">
            <a:avLst/>
          </a:prstGeom>
        </p:spPr>
      </p:pic>
    </p:spTree>
    <p:extLst>
      <p:ext uri="{BB962C8B-B14F-4D97-AF65-F5344CB8AC3E}">
        <p14:creationId xmlns:p14="http://schemas.microsoft.com/office/powerpoint/2010/main" val="137540876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59851" y="383072"/>
            <a:ext cx="14172623" cy="987125"/>
          </a:xfrm>
        </p:spPr>
        <p:txBody>
          <a:bodyPr/>
          <a:lstStyle/>
          <a:p>
            <a:r>
              <a:rPr lang="en-US" dirty="0">
                <a:solidFill>
                  <a:schemeClr val="accent1"/>
                </a:solidFill>
              </a:rPr>
              <a:t>5.4.1 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ED47EAA7-721D-4A33-BCDF-5BAEE6A49D50}"/>
              </a:ext>
            </a:extLst>
          </p:cNvPr>
          <p:cNvPicPr>
            <a:picLocks noChangeAspect="1"/>
          </p:cNvPicPr>
          <p:nvPr/>
        </p:nvPicPr>
        <p:blipFill>
          <a:blip r:embed="rId2"/>
          <a:stretch>
            <a:fillRect/>
          </a:stretch>
        </p:blipFill>
        <p:spPr>
          <a:xfrm>
            <a:off x="3737779" y="3206966"/>
            <a:ext cx="10946809" cy="6475281"/>
          </a:xfrm>
          <a:prstGeom prst="rect">
            <a:avLst/>
          </a:prstGeom>
        </p:spPr>
      </p:pic>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Carga de trabajo que recibe cada equipo:</a:t>
            </a:r>
          </a:p>
        </p:txBody>
      </p:sp>
    </p:spTree>
    <p:extLst>
      <p:ext uri="{BB962C8B-B14F-4D97-AF65-F5344CB8AC3E}">
        <p14:creationId xmlns:p14="http://schemas.microsoft.com/office/powerpoint/2010/main" val="97146997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21216" y="260889"/>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a:t>
            </a:r>
            <a:r>
              <a:rPr lang="en-US" b="1" i="1" u="sng" err="1"/>
              <a:t>Transformadas</a:t>
            </a:r>
            <a:r>
              <a:rPr lang="en-US" b="1" i="1" u="sng"/>
              <a:t> de Fourier:</a:t>
            </a:r>
          </a:p>
        </p:txBody>
      </p:sp>
      <p:pic>
        <p:nvPicPr>
          <p:cNvPr id="3" name="Picture 7" descr="Imagen que contiene captura de pantalla&#10;&#10;Descripción generada con confianza muy alta">
            <a:extLst>
              <a:ext uri="{FF2B5EF4-FFF2-40B4-BE49-F238E27FC236}">
                <a16:creationId xmlns:a16="http://schemas.microsoft.com/office/drawing/2014/main" id="{D56036F6-7358-48C3-B9C6-79C9325EDD13}"/>
              </a:ext>
            </a:extLst>
          </p:cNvPr>
          <p:cNvPicPr>
            <a:picLocks noChangeAspect="1"/>
          </p:cNvPicPr>
          <p:nvPr/>
        </p:nvPicPr>
        <p:blipFill>
          <a:blip r:embed="rId2"/>
          <a:stretch>
            <a:fillRect/>
          </a:stretch>
        </p:blipFill>
        <p:spPr>
          <a:xfrm>
            <a:off x="3043570" y="3102240"/>
            <a:ext cx="11336804" cy="6468194"/>
          </a:xfrm>
          <a:prstGeom prst="rect">
            <a:avLst/>
          </a:prstGeom>
        </p:spPr>
      </p:pic>
    </p:spTree>
    <p:extLst>
      <p:ext uri="{BB962C8B-B14F-4D97-AF65-F5344CB8AC3E}">
        <p14:creationId xmlns:p14="http://schemas.microsoft.com/office/powerpoint/2010/main" val="4414601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13639" y="378574"/>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Test </a:t>
            </a:r>
            <a:r>
              <a:rPr lang="en-US" b="1" i="1" u="sng" err="1"/>
              <a:t>búsquedas</a:t>
            </a:r>
            <a:r>
              <a:rPr lang="en-US" b="1" i="1" u="sng"/>
              <a:t> </a:t>
            </a:r>
            <a:r>
              <a:rPr lang="en-US" b="1" i="1" u="sng" err="1"/>
              <a:t>Gaussianas</a:t>
            </a:r>
            <a:r>
              <a:rPr lang="en-US" b="1" i="1" u="sng"/>
              <a:t>:</a:t>
            </a:r>
          </a:p>
        </p:txBody>
      </p:sp>
      <p:pic>
        <p:nvPicPr>
          <p:cNvPr id="2" name="Picture 7" descr="Imagen que contiene captura de pantalla&#10;&#10;Descripción generada con confianza muy alta">
            <a:extLst>
              <a:ext uri="{FF2B5EF4-FFF2-40B4-BE49-F238E27FC236}">
                <a16:creationId xmlns:a16="http://schemas.microsoft.com/office/drawing/2014/main" id="{B080B4E1-8D6B-428D-A8F9-C1BC47F68215}"/>
              </a:ext>
            </a:extLst>
          </p:cNvPr>
          <p:cNvPicPr>
            <a:picLocks noChangeAspect="1"/>
          </p:cNvPicPr>
          <p:nvPr/>
        </p:nvPicPr>
        <p:blipFill>
          <a:blip r:embed="rId2"/>
          <a:stretch>
            <a:fillRect/>
          </a:stretch>
        </p:blipFill>
        <p:spPr>
          <a:xfrm>
            <a:off x="3462493" y="3251365"/>
            <a:ext cx="11062363" cy="6429789"/>
          </a:xfrm>
          <a:prstGeom prst="rect">
            <a:avLst/>
          </a:prstGeom>
        </p:spPr>
      </p:pic>
    </p:spTree>
    <p:extLst>
      <p:ext uri="{BB962C8B-B14F-4D97-AF65-F5344CB8AC3E}">
        <p14:creationId xmlns:p14="http://schemas.microsoft.com/office/powerpoint/2010/main" val="41491454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498145"/>
            <a:ext cx="14172623" cy="987125"/>
          </a:xfrm>
        </p:spPr>
        <p:txBody>
          <a:bodyPr/>
          <a:lstStyle/>
          <a:p>
            <a:r>
              <a:rPr lang="en-US" dirty="0">
                <a:solidFill>
                  <a:schemeClr val="accent1"/>
                </a:solidFill>
              </a:rPr>
              <a:t>6. </a:t>
            </a:r>
            <a:r>
              <a:rPr lang="en-US" dirty="0" err="1">
                <a:solidFill>
                  <a:schemeClr val="accent1"/>
                </a:solidFill>
              </a:rPr>
              <a:t>Comparación</a:t>
            </a:r>
            <a:r>
              <a:rPr lang="en-US" dirty="0">
                <a:solidFill>
                  <a:schemeClr val="accent1"/>
                </a:solidFill>
              </a:rPr>
              <a:t> de la </a:t>
            </a:r>
            <a:r>
              <a:rPr lang="en-US" dirty="0" err="1">
                <a:solidFill>
                  <a:schemeClr val="accent1"/>
                </a:solidFill>
              </a:rPr>
              <a:t>implementación</a:t>
            </a:r>
            <a:r>
              <a:rPr lang="en-US" dirty="0">
                <a:solidFill>
                  <a:schemeClr val="accent1"/>
                </a:solidFill>
              </a:rPr>
              <a:t> de las </a:t>
            </a:r>
            <a:r>
              <a:rPr lang="en-US" dirty="0" err="1">
                <a:solidFill>
                  <a:schemeClr val="accent1"/>
                </a:solidFill>
              </a:rPr>
              <a:t>tecnologías</a:t>
            </a:r>
            <a:r>
              <a:rPr lang="en-US" dirty="0">
                <a:solidFill>
                  <a:schemeClr val="accent1"/>
                </a:solidFill>
              </a:rPr>
              <a:t>.</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6CB80BD-012E-4F7D-81AA-87A71811168B}"/>
              </a:ext>
            </a:extLst>
          </p:cNvPr>
          <p:cNvPicPr>
            <a:picLocks noChangeAspect="1"/>
          </p:cNvPicPr>
          <p:nvPr/>
        </p:nvPicPr>
        <p:blipFill>
          <a:blip r:embed="rId2"/>
          <a:stretch>
            <a:fillRect/>
          </a:stretch>
        </p:blipFill>
        <p:spPr>
          <a:xfrm>
            <a:off x="2633157" y="2903077"/>
            <a:ext cx="13936768" cy="5610146"/>
          </a:xfrm>
          <a:prstGeom prst="rect">
            <a:avLst/>
          </a:prstGeom>
        </p:spPr>
      </p:pic>
    </p:spTree>
    <p:extLst>
      <p:ext uri="{BB962C8B-B14F-4D97-AF65-F5344CB8AC3E}">
        <p14:creationId xmlns:p14="http://schemas.microsoft.com/office/powerpoint/2010/main" val="36706013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sz="5400" dirty="0">
                <a:solidFill>
                  <a:schemeClr val="accent1"/>
                </a:solidFill>
              </a:rPr>
              <a:t>7.Conclusiones</a:t>
            </a:r>
            <a:endParaRPr lang="es-E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0A5D5DCF-B9E2-418C-A73F-388F255B642D}"/>
              </a:ext>
            </a:extLst>
          </p:cNvPr>
          <p:cNvPicPr>
            <a:picLocks noChangeAspect="1"/>
          </p:cNvPicPr>
          <p:nvPr/>
        </p:nvPicPr>
        <p:blipFill>
          <a:blip r:embed="rId2"/>
          <a:stretch>
            <a:fillRect/>
          </a:stretch>
        </p:blipFill>
        <p:spPr>
          <a:xfrm>
            <a:off x="588656" y="3825378"/>
            <a:ext cx="4210761" cy="4192942"/>
          </a:xfrm>
          <a:prstGeom prst="rect">
            <a:avLst/>
          </a:prstGeom>
        </p:spPr>
      </p:pic>
      <p:sp>
        <p:nvSpPr>
          <p:cNvPr id="2" name="TextBox 1">
            <a:extLst>
              <a:ext uri="{FF2B5EF4-FFF2-40B4-BE49-F238E27FC236}">
                <a16:creationId xmlns:a16="http://schemas.microsoft.com/office/drawing/2014/main" id="{D254BE1B-0356-4EC0-B23A-5E0E0DB4579F}"/>
              </a:ext>
            </a:extLst>
          </p:cNvPr>
          <p:cNvSpPr txBox="1"/>
          <p:nvPr/>
        </p:nvSpPr>
        <p:spPr>
          <a:xfrm>
            <a:off x="6183845" y="2849978"/>
            <a:ext cx="1032642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t>A </a:t>
            </a:r>
            <a:r>
              <a:rPr lang="en-US" sz="2000" dirty="0" err="1"/>
              <a:t>partir</a:t>
            </a:r>
            <a:r>
              <a:rPr lang="en-US" sz="2000" dirty="0"/>
              <a:t> de la </a:t>
            </a:r>
            <a:r>
              <a:rPr lang="en-US" sz="2000" dirty="0" err="1"/>
              <a:t>tabla</a:t>
            </a:r>
            <a:r>
              <a:rPr lang="en-US" sz="2000" dirty="0"/>
              <a:t> anterior, que </a:t>
            </a:r>
            <a:r>
              <a:rPr lang="en-US" sz="2000" dirty="0" err="1"/>
              <a:t>consiste</a:t>
            </a:r>
            <a:r>
              <a:rPr lang="en-US" sz="2000" dirty="0"/>
              <a:t> en una </a:t>
            </a:r>
            <a:r>
              <a:rPr lang="en-US" sz="2000" dirty="0" err="1"/>
              <a:t>síntesis</a:t>
            </a:r>
            <a:r>
              <a:rPr lang="en-US" sz="2000" dirty="0"/>
              <a:t> de </a:t>
            </a:r>
            <a:r>
              <a:rPr lang="en-US" sz="2000" dirty="0" err="1"/>
              <a:t>todas</a:t>
            </a:r>
            <a:r>
              <a:rPr lang="en-US" sz="2000" dirty="0"/>
              <a:t> las </a:t>
            </a:r>
            <a:r>
              <a:rPr lang="en-US" sz="2000" dirty="0" err="1"/>
              <a:t>pruebas</a:t>
            </a:r>
            <a:r>
              <a:rPr lang="en-US" sz="2000" dirty="0"/>
              <a:t> que </a:t>
            </a:r>
            <a:r>
              <a:rPr lang="en-US" sz="2000" dirty="0" err="1"/>
              <a:t>hemos</a:t>
            </a:r>
            <a:r>
              <a:rPr lang="en-US" sz="2000" dirty="0"/>
              <a:t> </a:t>
            </a:r>
            <a:r>
              <a:rPr lang="en-US" sz="2000" dirty="0" err="1"/>
              <a:t>realizado</a:t>
            </a:r>
            <a:r>
              <a:rPr lang="en-US" sz="2000" dirty="0"/>
              <a:t>, </a:t>
            </a:r>
            <a:r>
              <a:rPr lang="en-US" sz="2000" dirty="0" err="1"/>
              <a:t>podemos</a:t>
            </a:r>
            <a:r>
              <a:rPr lang="en-US" sz="2000" dirty="0"/>
              <a:t> </a:t>
            </a:r>
            <a:r>
              <a:rPr lang="en-US" sz="2000" dirty="0" err="1"/>
              <a:t>concluir</a:t>
            </a:r>
            <a:r>
              <a:rPr lang="en-US" sz="2000" dirty="0"/>
              <a:t> que, </a:t>
            </a:r>
            <a:r>
              <a:rPr lang="en-US" sz="2000" dirty="0" err="1"/>
              <a:t>si</a:t>
            </a:r>
            <a:r>
              <a:rPr lang="en-US" sz="2000" dirty="0"/>
              <a:t> </a:t>
            </a:r>
            <a:r>
              <a:rPr lang="en-US" sz="2000" dirty="0" err="1"/>
              <a:t>eliminamos</a:t>
            </a:r>
            <a:r>
              <a:rPr lang="en-US" sz="2000" dirty="0"/>
              <a:t> en </a:t>
            </a:r>
            <a:r>
              <a:rPr lang="en-US" sz="2000" dirty="0" err="1"/>
              <a:t>este</a:t>
            </a:r>
            <a:r>
              <a:rPr lang="en-US" sz="2000" dirty="0"/>
              <a:t> </a:t>
            </a:r>
            <a:r>
              <a:rPr lang="en-US" sz="2000" dirty="0" err="1"/>
              <a:t>caso</a:t>
            </a:r>
            <a:r>
              <a:rPr lang="en-US" sz="2000" dirty="0"/>
              <a:t> la variable </a:t>
            </a:r>
            <a:r>
              <a:rPr lang="en-US" sz="2000" dirty="0" err="1"/>
              <a:t>precio</a:t>
            </a:r>
            <a:r>
              <a:rPr lang="en-US" sz="2000" dirty="0"/>
              <a:t>, la gran </a:t>
            </a:r>
            <a:r>
              <a:rPr lang="en-US" sz="2000" dirty="0" err="1"/>
              <a:t>vencedora</a:t>
            </a:r>
            <a:r>
              <a:rPr lang="en-US" sz="2000" dirty="0"/>
              <a:t> es en </a:t>
            </a:r>
            <a:r>
              <a:rPr lang="en-US" sz="2000" dirty="0" err="1"/>
              <a:t>este</a:t>
            </a:r>
            <a:r>
              <a:rPr lang="en-US" sz="2000" dirty="0"/>
              <a:t> </a:t>
            </a:r>
            <a:r>
              <a:rPr lang="en-US" sz="2000" dirty="0" err="1"/>
              <a:t>caso</a:t>
            </a:r>
            <a:r>
              <a:rPr lang="en-US" sz="2000" dirty="0"/>
              <a:t> Nvidia, a </a:t>
            </a:r>
            <a:r>
              <a:rPr lang="en-US" sz="2000" dirty="0" err="1"/>
              <a:t>pesar</a:t>
            </a:r>
            <a:r>
              <a:rPr lang="en-US" sz="2000" dirty="0"/>
              <a:t> de ser dos </a:t>
            </a:r>
            <a:r>
              <a:rPr lang="en-US" sz="2000" dirty="0" err="1"/>
              <a:t>gráficas</a:t>
            </a:r>
            <a:r>
              <a:rPr lang="en-US" sz="2000" dirty="0"/>
              <a:t> de la </a:t>
            </a:r>
            <a:r>
              <a:rPr lang="en-US" sz="2000" dirty="0" err="1"/>
              <a:t>misma</a:t>
            </a:r>
            <a:r>
              <a:rPr lang="en-US" sz="2000" dirty="0"/>
              <a:t> </a:t>
            </a:r>
            <a:r>
              <a:rPr lang="en-US" sz="2000" dirty="0" err="1"/>
              <a:t>gama</a:t>
            </a:r>
            <a:r>
              <a:rPr lang="en-US" sz="2000" dirty="0"/>
              <a:t>. </a:t>
            </a:r>
            <a:endParaRPr lang="en-US"/>
          </a:p>
          <a:p>
            <a:endParaRPr lang="en-US" sz="2000" dirty="0"/>
          </a:p>
          <a:p>
            <a:pPr marL="342900" indent="-342900">
              <a:buFont typeface="Arial"/>
              <a:buChar char="•"/>
            </a:pPr>
            <a:r>
              <a:rPr lang="en-US" sz="2000" dirty="0"/>
              <a:t>Nvidia/CUDA </a:t>
            </a:r>
            <a:r>
              <a:rPr lang="en-US" sz="2000" dirty="0" err="1"/>
              <a:t>gana</a:t>
            </a:r>
            <a:r>
              <a:rPr lang="en-US" sz="2000" dirty="0"/>
              <a:t> en </a:t>
            </a:r>
            <a:r>
              <a:rPr lang="en-US" sz="2000" dirty="0" err="1"/>
              <a:t>rendimiento</a:t>
            </a:r>
            <a:r>
              <a:rPr lang="en-US" sz="2000" dirty="0"/>
              <a:t> </a:t>
            </a:r>
            <a:r>
              <a:rPr lang="en-US" sz="2000" dirty="0" err="1"/>
              <a:t>bruto</a:t>
            </a:r>
            <a:r>
              <a:rPr lang="en-US" sz="2000" dirty="0"/>
              <a:t>, lo que le </a:t>
            </a:r>
            <a:r>
              <a:rPr lang="en-US" sz="2000" dirty="0" err="1"/>
              <a:t>hace</a:t>
            </a:r>
            <a:r>
              <a:rPr lang="en-US" sz="2000" dirty="0"/>
              <a:t> </a:t>
            </a:r>
            <a:r>
              <a:rPr lang="en-US" sz="2000" dirty="0" err="1"/>
              <a:t>ganar</a:t>
            </a:r>
            <a:r>
              <a:rPr lang="en-US" sz="2000" dirty="0"/>
              <a:t> la </a:t>
            </a:r>
            <a:r>
              <a:rPr lang="en-US" sz="2000" dirty="0" err="1"/>
              <a:t>prueba</a:t>
            </a:r>
            <a:r>
              <a:rPr lang="en-US" sz="2000" dirty="0"/>
              <a:t>, sin embargo, </a:t>
            </a:r>
            <a:r>
              <a:rPr lang="en-US" sz="2000" dirty="0" err="1"/>
              <a:t>si</a:t>
            </a:r>
            <a:r>
              <a:rPr lang="en-US" sz="2000" dirty="0"/>
              <a:t> </a:t>
            </a:r>
            <a:r>
              <a:rPr lang="en-US" sz="2000" dirty="0" err="1"/>
              <a:t>buscamos</a:t>
            </a:r>
            <a:r>
              <a:rPr lang="en-US" sz="2000" dirty="0"/>
              <a:t> un </a:t>
            </a:r>
            <a:r>
              <a:rPr lang="en-US" sz="2000" dirty="0" err="1"/>
              <a:t>sistema</a:t>
            </a:r>
            <a:r>
              <a:rPr lang="en-US" sz="2000" dirty="0"/>
              <a:t> </a:t>
            </a:r>
            <a:r>
              <a:rPr lang="en-US" sz="2000" dirty="0" err="1"/>
              <a:t>escalable</a:t>
            </a:r>
            <a:r>
              <a:rPr lang="en-US" sz="2000" dirty="0"/>
              <a:t>, que sea </a:t>
            </a:r>
            <a:r>
              <a:rPr lang="en-US" sz="2000" dirty="0" err="1"/>
              <a:t>multisistema</a:t>
            </a:r>
            <a:r>
              <a:rPr lang="en-US" sz="2000" dirty="0"/>
              <a:t>, y con </a:t>
            </a:r>
            <a:r>
              <a:rPr lang="en-US" sz="2000" dirty="0" err="1"/>
              <a:t>pocos</a:t>
            </a:r>
            <a:r>
              <a:rPr lang="en-US" sz="2000" dirty="0"/>
              <a:t> </a:t>
            </a:r>
            <a:r>
              <a:rPr lang="en-US" sz="2000" dirty="0" err="1"/>
              <a:t>requisitos</a:t>
            </a:r>
            <a:r>
              <a:rPr lang="en-US" sz="2000" dirty="0"/>
              <a:t> de </a:t>
            </a:r>
            <a:r>
              <a:rPr lang="en-US" sz="2000" dirty="0" err="1"/>
              <a:t>implementación</a:t>
            </a:r>
            <a:r>
              <a:rPr lang="en-US" sz="2000" dirty="0"/>
              <a:t>, </a:t>
            </a:r>
            <a:r>
              <a:rPr lang="en-US" sz="2000" dirty="0" err="1"/>
              <a:t>podemos</a:t>
            </a:r>
            <a:r>
              <a:rPr lang="en-US" sz="2000" dirty="0"/>
              <a:t> </a:t>
            </a:r>
            <a:r>
              <a:rPr lang="en-US" sz="2000" dirty="0" err="1"/>
              <a:t>apostar</a:t>
            </a:r>
            <a:r>
              <a:rPr lang="en-US" sz="2000" dirty="0"/>
              <a:t> por OpenCL, </a:t>
            </a:r>
            <a:r>
              <a:rPr lang="en-US" sz="2000" dirty="0" err="1"/>
              <a:t>sobre</a:t>
            </a:r>
            <a:r>
              <a:rPr lang="en-US" sz="2000" dirty="0"/>
              <a:t> </a:t>
            </a:r>
            <a:r>
              <a:rPr lang="en-US" sz="2000" dirty="0" err="1"/>
              <a:t>todo</a:t>
            </a:r>
            <a:r>
              <a:rPr lang="en-US" sz="2000" dirty="0"/>
              <a:t> </a:t>
            </a:r>
            <a:r>
              <a:rPr lang="en-US" sz="2000" dirty="0" err="1"/>
              <a:t>si</a:t>
            </a:r>
            <a:r>
              <a:rPr lang="en-US" sz="2000" dirty="0"/>
              <a:t> </a:t>
            </a:r>
            <a:r>
              <a:rPr lang="en-US" sz="2000" dirty="0" err="1"/>
              <a:t>queremos</a:t>
            </a:r>
            <a:r>
              <a:rPr lang="en-US" sz="2000" dirty="0"/>
              <a:t> </a:t>
            </a:r>
            <a:r>
              <a:rPr lang="en-US" sz="2000" dirty="0" err="1"/>
              <a:t>implementar</a:t>
            </a:r>
            <a:r>
              <a:rPr lang="en-US" sz="2000" dirty="0"/>
              <a:t> una red </a:t>
            </a:r>
            <a:r>
              <a:rPr lang="en-US" sz="2000" dirty="0" err="1"/>
              <a:t>computacional</a:t>
            </a:r>
            <a:r>
              <a:rPr lang="en-US" sz="2000" dirty="0"/>
              <a:t> </a:t>
            </a:r>
            <a:r>
              <a:rPr lang="en-US" sz="2000" dirty="0" err="1"/>
              <a:t>usando</a:t>
            </a:r>
            <a:r>
              <a:rPr lang="en-US" sz="2000" dirty="0"/>
              <a:t>, por </a:t>
            </a:r>
            <a:r>
              <a:rPr lang="en-US" sz="2000" dirty="0" err="1"/>
              <a:t>ejemplo</a:t>
            </a:r>
            <a:r>
              <a:rPr lang="en-US" sz="2000" dirty="0"/>
              <a:t>, </a:t>
            </a:r>
            <a:r>
              <a:rPr lang="en-US" sz="2000" dirty="0" err="1"/>
              <a:t>recursos</a:t>
            </a:r>
            <a:r>
              <a:rPr lang="en-US" sz="2000" dirty="0"/>
              <a:t> </a:t>
            </a:r>
            <a:r>
              <a:rPr lang="en-US" sz="2000" dirty="0" err="1"/>
              <a:t>sobrantes</a:t>
            </a:r>
            <a:r>
              <a:rPr lang="en-US" sz="2000" dirty="0"/>
              <a:t> de </a:t>
            </a:r>
            <a:r>
              <a:rPr lang="en-US" sz="2000" dirty="0" err="1"/>
              <a:t>otros</a:t>
            </a:r>
            <a:r>
              <a:rPr lang="en-US" sz="2000" dirty="0"/>
              <a:t> </a:t>
            </a:r>
            <a:r>
              <a:rPr lang="en-US" sz="2000" dirty="0" err="1"/>
              <a:t>departamentos</a:t>
            </a:r>
            <a:r>
              <a:rPr lang="en-US" sz="2000" dirty="0"/>
              <a:t>.</a:t>
            </a:r>
          </a:p>
          <a:p>
            <a:endParaRPr lang="en-US" sz="2000" dirty="0"/>
          </a:p>
          <a:p>
            <a:pPr marL="342900" indent="-342900">
              <a:buFont typeface="Arial"/>
              <a:buChar char="•"/>
            </a:pPr>
            <a:r>
              <a:rPr lang="en-US" sz="2000" dirty="0"/>
              <a:t>En ese </a:t>
            </a:r>
            <a:r>
              <a:rPr lang="en-US" sz="2000" err="1"/>
              <a:t>caso</a:t>
            </a:r>
            <a:r>
              <a:rPr lang="en-US" sz="2000" dirty="0"/>
              <a:t>, </a:t>
            </a:r>
            <a:r>
              <a:rPr lang="en-US" sz="2000" err="1"/>
              <a:t>podemos</a:t>
            </a:r>
            <a:r>
              <a:rPr lang="en-US" sz="2000" dirty="0"/>
              <a:t> </a:t>
            </a:r>
            <a:r>
              <a:rPr lang="en-US" sz="2000" err="1"/>
              <a:t>crear</a:t>
            </a:r>
            <a:r>
              <a:rPr lang="en-US" sz="2000" dirty="0"/>
              <a:t> una red </a:t>
            </a:r>
            <a:r>
              <a:rPr lang="en-US" sz="2000" err="1"/>
              <a:t>distribuida</a:t>
            </a:r>
            <a:r>
              <a:rPr lang="en-US" sz="2000" dirty="0"/>
              <a:t> con </a:t>
            </a:r>
            <a:r>
              <a:rPr lang="en-US" sz="2000" err="1"/>
              <a:t>esos</a:t>
            </a:r>
            <a:r>
              <a:rPr lang="en-US" sz="2000" dirty="0"/>
              <a:t> PCs que, en conjunto, </a:t>
            </a:r>
            <a:r>
              <a:rPr lang="en-US" sz="2000" err="1"/>
              <a:t>superen</a:t>
            </a:r>
            <a:r>
              <a:rPr lang="en-US" sz="2000" dirty="0"/>
              <a:t> la </a:t>
            </a:r>
            <a:r>
              <a:rPr lang="en-US" sz="2000" err="1"/>
              <a:t>potencia</a:t>
            </a:r>
            <a:r>
              <a:rPr lang="en-US" sz="2000" dirty="0"/>
              <a:t> de un </a:t>
            </a:r>
            <a:r>
              <a:rPr lang="en-US" sz="2000" err="1"/>
              <a:t>equipo</a:t>
            </a:r>
            <a:r>
              <a:rPr lang="en-US" sz="2000" dirty="0"/>
              <a:t> </a:t>
            </a:r>
            <a:r>
              <a:rPr lang="en-US" sz="2000" err="1"/>
              <a:t>único</a:t>
            </a:r>
            <a:r>
              <a:rPr lang="en-US" sz="2000" dirty="0"/>
              <a:t> CUDA, </a:t>
            </a:r>
            <a:r>
              <a:rPr lang="en-US" sz="2000" err="1"/>
              <a:t>aunque</a:t>
            </a:r>
            <a:r>
              <a:rPr lang="en-US" sz="2000" dirty="0"/>
              <a:t> </a:t>
            </a:r>
            <a:r>
              <a:rPr lang="en-US" sz="2000" err="1"/>
              <a:t>ahí</a:t>
            </a:r>
            <a:r>
              <a:rPr lang="en-US" sz="2000" dirty="0"/>
              <a:t> </a:t>
            </a:r>
            <a:r>
              <a:rPr lang="en-US" sz="2000" err="1"/>
              <a:t>entrarían</a:t>
            </a:r>
            <a:r>
              <a:rPr lang="en-US" sz="2000" dirty="0"/>
              <a:t> variables </a:t>
            </a:r>
            <a:r>
              <a:rPr lang="en-US" sz="2000" err="1"/>
              <a:t>como</a:t>
            </a:r>
            <a:r>
              <a:rPr lang="en-US" sz="2000" dirty="0"/>
              <a:t> </a:t>
            </a:r>
            <a:r>
              <a:rPr lang="en-US" sz="2000" err="1"/>
              <a:t>precio</a:t>
            </a:r>
            <a:r>
              <a:rPr lang="en-US" sz="2000" dirty="0"/>
              <a:t> de la luz y </a:t>
            </a:r>
            <a:r>
              <a:rPr lang="en-US" sz="2000" err="1"/>
              <a:t>espacio</a:t>
            </a:r>
            <a:r>
              <a:rPr lang="en-US" sz="2000" dirty="0"/>
              <a:t>.</a:t>
            </a:r>
          </a:p>
          <a:p>
            <a:endParaRPr lang="en-US" sz="2000" dirty="0"/>
          </a:p>
          <a:p>
            <a:pPr marL="342900" indent="-342900">
              <a:buFont typeface="Arial"/>
              <a:buChar char="•"/>
            </a:pPr>
            <a:r>
              <a:rPr lang="en-US" sz="2000" dirty="0"/>
              <a:t>En </a:t>
            </a:r>
            <a:r>
              <a:rPr lang="en-US" sz="2000" err="1"/>
              <a:t>cualquier</a:t>
            </a:r>
            <a:r>
              <a:rPr lang="en-US" sz="2000" dirty="0"/>
              <a:t> </a:t>
            </a:r>
            <a:r>
              <a:rPr lang="en-US" sz="2000" err="1"/>
              <a:t>caso</a:t>
            </a:r>
            <a:r>
              <a:rPr lang="en-US" sz="2000" dirty="0"/>
              <a:t>, </a:t>
            </a:r>
            <a:r>
              <a:rPr lang="en-US" sz="2000" err="1"/>
              <a:t>ambas</a:t>
            </a:r>
            <a:r>
              <a:rPr lang="en-US" sz="2000" dirty="0"/>
              <a:t> </a:t>
            </a:r>
            <a:r>
              <a:rPr lang="en-US" sz="2000" err="1"/>
              <a:t>tecnologías</a:t>
            </a:r>
            <a:r>
              <a:rPr lang="en-US" sz="2000" dirty="0"/>
              <a:t> </a:t>
            </a:r>
            <a:r>
              <a:rPr lang="en-US" sz="2000" err="1"/>
              <a:t>pueden</a:t>
            </a:r>
            <a:r>
              <a:rPr lang="en-US" sz="2000" dirty="0"/>
              <a:t> </a:t>
            </a:r>
            <a:r>
              <a:rPr lang="en-US" sz="2000" err="1"/>
              <a:t>considerarse</a:t>
            </a:r>
            <a:r>
              <a:rPr lang="en-US" sz="2000" dirty="0"/>
              <a:t> </a:t>
            </a:r>
            <a:r>
              <a:rPr lang="en-US" sz="2000" err="1"/>
              <a:t>válidas</a:t>
            </a:r>
            <a:r>
              <a:rPr lang="en-US" sz="2000" dirty="0"/>
              <a:t>, al </a:t>
            </a:r>
            <a:r>
              <a:rPr lang="en-US" sz="2000" err="1"/>
              <a:t>haber</a:t>
            </a:r>
            <a:r>
              <a:rPr lang="en-US" sz="2000" dirty="0"/>
              <a:t> </a:t>
            </a:r>
            <a:r>
              <a:rPr lang="en-US" sz="2000" err="1"/>
              <a:t>pasado</a:t>
            </a:r>
            <a:r>
              <a:rPr lang="en-US" sz="2000" dirty="0"/>
              <a:t> la </a:t>
            </a:r>
            <a:r>
              <a:rPr lang="en-US" sz="2000" err="1"/>
              <a:t>mayoría</a:t>
            </a:r>
            <a:r>
              <a:rPr lang="en-US" sz="2000" dirty="0"/>
              <a:t> de tests a lo largo de los </a:t>
            </a:r>
            <a:r>
              <a:rPr lang="en-US" sz="2000" dirty="0" err="1"/>
              <a:t>tres</a:t>
            </a:r>
            <a:r>
              <a:rPr lang="en-US" sz="2000" dirty="0"/>
              <a:t> </a:t>
            </a:r>
            <a:r>
              <a:rPr lang="en-US" sz="2000" dirty="0" err="1"/>
              <a:t>trabajos</a:t>
            </a:r>
            <a:r>
              <a:rPr lang="en-US" sz="2000" dirty="0"/>
              <a:t> que </a:t>
            </a:r>
            <a:r>
              <a:rPr lang="en-US" sz="2000" dirty="0" err="1"/>
              <a:t>hemos</a:t>
            </a:r>
            <a:r>
              <a:rPr lang="en-US" sz="2000" dirty="0"/>
              <a:t> </a:t>
            </a:r>
            <a:r>
              <a:rPr lang="en-US" sz="2000" dirty="0" err="1"/>
              <a:t>ido</a:t>
            </a:r>
            <a:r>
              <a:rPr lang="en-US" sz="2000" dirty="0"/>
              <a:t> </a:t>
            </a:r>
            <a:r>
              <a:rPr lang="en-US" sz="2000" dirty="0" err="1"/>
              <a:t>realizando</a:t>
            </a:r>
            <a:r>
              <a:rPr lang="en-US" sz="2000" dirty="0"/>
              <a:t> a lo largo de </a:t>
            </a:r>
            <a:r>
              <a:rPr lang="en-US" sz="2000" dirty="0" err="1"/>
              <a:t>este</a:t>
            </a:r>
            <a:r>
              <a:rPr lang="en-US" sz="2000" dirty="0"/>
              <a:t> </a:t>
            </a:r>
            <a:r>
              <a:rPr lang="en-US" sz="2000" dirty="0" err="1"/>
              <a:t>cuatrimestre</a:t>
            </a:r>
            <a:r>
              <a:rPr lang="en-US" sz="2000" dirty="0"/>
              <a:t>…</a:t>
            </a:r>
          </a:p>
        </p:txBody>
      </p:sp>
    </p:spTree>
    <p:extLst>
      <p:ext uri="{BB962C8B-B14F-4D97-AF65-F5344CB8AC3E}">
        <p14:creationId xmlns:p14="http://schemas.microsoft.com/office/powerpoint/2010/main" val="26148955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B: OpenCL</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CuadroTexto 2">
            <a:extLst>
              <a:ext uri="{FF2B5EF4-FFF2-40B4-BE49-F238E27FC236}">
                <a16:creationId xmlns:a16="http://schemas.microsoft.com/office/drawing/2014/main" id="{8AB7DBAC-3C68-4EA9-B235-A1649AD8D0AA}"/>
              </a:ext>
            </a:extLst>
          </p:cNvPr>
          <p:cNvSpPr txBox="1"/>
          <p:nvPr/>
        </p:nvSpPr>
        <p:spPr>
          <a:xfrm>
            <a:off x="5763784" y="2048053"/>
            <a:ext cx="11305175"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a:p>
          <a:p>
            <a:pPr algn="just"/>
            <a:r>
              <a:rPr lang="es-ES"/>
              <a:t>OpenCL provee del API que permite a los programas acceder a múltiples procesadores de forma simultánea para lograr el procesamiento en paralelo. Al distribuir el procesamiento ente múltiples procesadores mejora el rendimiento del programa. </a:t>
            </a:r>
          </a:p>
          <a:p>
            <a:pPr algn="just"/>
            <a:r>
              <a:rPr lang="es-ES"/>
              <a:t>Para que OpenCL funcione, el hardware y el software deben de soportar la API. Actualmente las tarjetas gráficas de AMD, NVIDIA e INTEL soportan este estándar. </a:t>
            </a:r>
          </a:p>
          <a:p>
            <a:pPr algn="just"/>
            <a:endParaRPr lang="es-ES"/>
          </a:p>
          <a:p>
            <a:pPr algn="just"/>
            <a:r>
              <a:rPr lang="es-ES"/>
              <a:t>Necesitaremos una gráfica compatible con OpenCL 2.0 (2008 en adelante) y un procesador que soporte al menos las instrucciones SSE 2</a:t>
            </a:r>
          </a:p>
          <a:p>
            <a:pPr algn="just"/>
            <a:endParaRPr lang="es-ES"/>
          </a:p>
          <a:p>
            <a:endParaRPr lang="es-ES"/>
          </a:p>
        </p:txBody>
      </p:sp>
      <p:pic>
        <p:nvPicPr>
          <p:cNvPr id="5" name="Imagen 4">
            <a:extLst>
              <a:ext uri="{FF2B5EF4-FFF2-40B4-BE49-F238E27FC236}">
                <a16:creationId xmlns:a16="http://schemas.microsoft.com/office/drawing/2014/main" id="{E46DDBBC-A86B-42FF-9D22-10AD9F25B6F5}"/>
              </a:ext>
            </a:extLst>
          </p:cNvPr>
          <p:cNvPicPr>
            <a:picLocks noChangeAspect="1"/>
          </p:cNvPicPr>
          <p:nvPr/>
        </p:nvPicPr>
        <p:blipFill>
          <a:blip r:embed="rId2"/>
          <a:stretch>
            <a:fillRect/>
          </a:stretch>
        </p:blipFill>
        <p:spPr>
          <a:xfrm>
            <a:off x="1127391" y="4227225"/>
            <a:ext cx="2804620" cy="2604969"/>
          </a:xfrm>
          <a:prstGeom prst="rect">
            <a:avLst/>
          </a:prstGeom>
        </p:spPr>
      </p:pic>
    </p:spTree>
    <p:extLst>
      <p:ext uri="{BB962C8B-B14F-4D97-AF65-F5344CB8AC3E}">
        <p14:creationId xmlns:p14="http://schemas.microsoft.com/office/powerpoint/2010/main" val="42074564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1.1.Requisitos </a:t>
            </a:r>
            <a:r>
              <a:rPr lang="en-US" err="1">
                <a:solidFill>
                  <a:schemeClr val="accent1"/>
                </a:solidFill>
              </a:rPr>
              <a:t>funcionales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2" name="Table 1">
            <a:extLst>
              <a:ext uri="{FF2B5EF4-FFF2-40B4-BE49-F238E27FC236}">
                <a16:creationId xmlns:a16="http://schemas.microsoft.com/office/drawing/2014/main" id="{528D06AD-9A5C-4D19-AF22-A9D054C543F8}"/>
              </a:ext>
            </a:extLst>
          </p:cNvPr>
          <p:cNvGraphicFramePr>
            <a:graphicFrameLocks noGrp="1"/>
          </p:cNvGraphicFramePr>
          <p:nvPr>
            <p:extLst>
              <p:ext uri="{D42A27DB-BD31-4B8C-83A1-F6EECF244321}">
                <p14:modId xmlns:p14="http://schemas.microsoft.com/office/powerpoint/2010/main" val="195331639"/>
              </p:ext>
            </p:extLst>
          </p:nvPr>
        </p:nvGraphicFramePr>
        <p:xfrm>
          <a:off x="3852578" y="2242422"/>
          <a:ext cx="11137900" cy="7477446"/>
        </p:xfrm>
        <a:graphic>
          <a:graphicData uri="http://schemas.openxmlformats.org/drawingml/2006/table">
            <a:tbl>
              <a:tblPr firstRow="1" firstCol="1" bandRow="1">
                <a:tableStyleId>{5C22544A-7EE6-4342-B048-85BDC9FD1C3A}</a:tableStyleId>
              </a:tblPr>
              <a:tblGrid>
                <a:gridCol w="1104900">
                  <a:extLst>
                    <a:ext uri="{9D8B030D-6E8A-4147-A177-3AD203B41FA5}">
                      <a16:colId xmlns:a16="http://schemas.microsoft.com/office/drawing/2014/main" val="2027636939"/>
                    </a:ext>
                  </a:extLst>
                </a:gridCol>
                <a:gridCol w="10033000">
                  <a:extLst>
                    <a:ext uri="{9D8B030D-6E8A-4147-A177-3AD203B41FA5}">
                      <a16:colId xmlns:a16="http://schemas.microsoft.com/office/drawing/2014/main" val="2720851464"/>
                    </a:ext>
                  </a:extLst>
                </a:gridCol>
              </a:tblGrid>
              <a:tr h="316865">
                <a:tc>
                  <a:txBody>
                    <a:bodyPr/>
                    <a:lstStyle/>
                    <a:p>
                      <a:pPr marL="0" algn="ctr" rtl="0" eaLnBrk="1" latinLnBrk="0" hangingPunct="1">
                        <a:lnSpc>
                          <a:spcPct val="107000"/>
                        </a:lnSpc>
                        <a:spcBef>
                          <a:spcPts val="0"/>
                        </a:spcBef>
                        <a:spcAft>
                          <a:spcPts val="0"/>
                        </a:spcAft>
                      </a:pPr>
                      <a:r>
                        <a:rPr lang="es-ES" sz="2400" kern="1200">
                          <a:effectLst/>
                        </a:rPr>
                        <a:t>REQ.</a:t>
                      </a:r>
                      <a:endParaRPr lang="es-ES">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400" kern="1200">
                          <a:effectLst/>
                        </a:rPr>
                        <a:t>DESCRIPCIÓN</a:t>
                      </a:r>
                      <a:endParaRPr lang="es-ES">
                        <a:effectLst/>
                      </a:endParaRPr>
                    </a:p>
                  </a:txBody>
                  <a:tcPr marL="0" marR="0" marT="0" marB="0" anchor="ctr"/>
                </a:tc>
                <a:extLst>
                  <a:ext uri="{0D108BD9-81ED-4DB2-BD59-A6C34878D82A}">
                    <a16:rowId xmlns:a16="http://schemas.microsoft.com/office/drawing/2014/main" val="2263196006"/>
                  </a:ext>
                </a:extLst>
              </a:tr>
              <a:tr h="316865">
                <a:tc>
                  <a:txBody>
                    <a:bodyPr/>
                    <a:lstStyle/>
                    <a:p>
                      <a:pPr marL="0" algn="ctr" rtl="0" eaLnBrk="1" latinLnBrk="0" hangingPunct="1">
                        <a:lnSpc>
                          <a:spcPct val="107000"/>
                        </a:lnSpc>
                        <a:spcBef>
                          <a:spcPts val="0"/>
                        </a:spcBef>
                        <a:spcAft>
                          <a:spcPts val="0"/>
                        </a:spcAft>
                      </a:pPr>
                      <a:r>
                        <a:rPr lang="es-ES" sz="2400" kern="1200">
                          <a:effectLst/>
                        </a:rPr>
                        <a:t>RF01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permanecer estable bajo condiciones de carga</a:t>
                      </a:r>
                      <a:endParaRPr lang="es-ES">
                        <a:effectLst/>
                      </a:endParaRPr>
                    </a:p>
                  </a:txBody>
                  <a:tcPr marL="0" marR="0" marT="0" marB="0" anchor="ctr"/>
                </a:tc>
                <a:extLst>
                  <a:ext uri="{0D108BD9-81ED-4DB2-BD59-A6C34878D82A}">
                    <a16:rowId xmlns:a16="http://schemas.microsoft.com/office/drawing/2014/main" val="2713004959"/>
                  </a:ext>
                </a:extLst>
              </a:tr>
              <a:tr h="316865">
                <a:tc>
                  <a:txBody>
                    <a:bodyPr/>
                    <a:lstStyle/>
                    <a:p>
                      <a:pPr marL="0" algn="ctr" rtl="0" eaLnBrk="1" latinLnBrk="0" hangingPunct="1">
                        <a:lnSpc>
                          <a:spcPct val="107000"/>
                        </a:lnSpc>
                        <a:spcBef>
                          <a:spcPts val="0"/>
                        </a:spcBef>
                        <a:spcAft>
                          <a:spcPts val="0"/>
                        </a:spcAft>
                      </a:pPr>
                      <a:r>
                        <a:rPr lang="es-ES" sz="2400" kern="1200">
                          <a:effectLst/>
                        </a:rPr>
                        <a:t>RF02</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Luxmark</a:t>
                      </a:r>
                      <a:endParaRPr lang="es-ES" err="1">
                        <a:effectLst/>
                      </a:endParaRPr>
                    </a:p>
                  </a:txBody>
                  <a:tcPr marL="0" marR="0" marT="0" marB="0" anchor="ctr"/>
                </a:tc>
                <a:extLst>
                  <a:ext uri="{0D108BD9-81ED-4DB2-BD59-A6C34878D82A}">
                    <a16:rowId xmlns:a16="http://schemas.microsoft.com/office/drawing/2014/main" val="999447243"/>
                  </a:ext>
                </a:extLst>
              </a:tr>
              <a:tr h="592963">
                <a:tc>
                  <a:txBody>
                    <a:bodyPr/>
                    <a:lstStyle/>
                    <a:p>
                      <a:pPr marL="0" algn="ctr" rtl="0" eaLnBrk="1" latinLnBrk="0" hangingPunct="1">
                        <a:lnSpc>
                          <a:spcPct val="107000"/>
                        </a:lnSpc>
                        <a:spcBef>
                          <a:spcPts val="0"/>
                        </a:spcBef>
                        <a:spcAft>
                          <a:spcPts val="0"/>
                        </a:spcAft>
                      </a:pPr>
                      <a:r>
                        <a:rPr lang="es-ES" sz="2400" kern="1200">
                          <a:effectLst/>
                        </a:rPr>
                        <a:t>RF03</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2767506995"/>
                  </a:ext>
                </a:extLst>
              </a:tr>
              <a:tr h="374396">
                <a:tc>
                  <a:txBody>
                    <a:bodyPr/>
                    <a:lstStyle/>
                    <a:p>
                      <a:pPr marL="0" algn="ctr" rtl="0" eaLnBrk="1" latinLnBrk="0" hangingPunct="1">
                        <a:lnSpc>
                          <a:spcPct val="107000"/>
                        </a:lnSpc>
                        <a:spcBef>
                          <a:spcPts val="0"/>
                        </a:spcBef>
                        <a:spcAft>
                          <a:spcPts val="0"/>
                        </a:spcAft>
                      </a:pPr>
                      <a:r>
                        <a:rPr lang="es-ES" sz="2400" kern="1200">
                          <a:effectLst/>
                        </a:rPr>
                        <a:t>RF04</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CompuBench</a:t>
                      </a:r>
                      <a:endParaRPr lang="es-ES" err="1">
                        <a:effectLst/>
                      </a:endParaRPr>
                    </a:p>
                  </a:txBody>
                  <a:tcPr marL="0" marR="0" marT="0" marB="0" anchor="ctr"/>
                </a:tc>
                <a:extLst>
                  <a:ext uri="{0D108BD9-81ED-4DB2-BD59-A6C34878D82A}">
                    <a16:rowId xmlns:a16="http://schemas.microsoft.com/office/drawing/2014/main" val="802027272"/>
                  </a:ext>
                </a:extLst>
              </a:tr>
              <a:tr h="650621">
                <a:tc>
                  <a:txBody>
                    <a:bodyPr/>
                    <a:lstStyle/>
                    <a:p>
                      <a:pPr marL="0" algn="ctr" rtl="0" eaLnBrk="1" latinLnBrk="0" hangingPunct="1">
                        <a:lnSpc>
                          <a:spcPct val="107000"/>
                        </a:lnSpc>
                        <a:spcBef>
                          <a:spcPts val="0"/>
                        </a:spcBef>
                        <a:spcAft>
                          <a:spcPts val="0"/>
                        </a:spcAft>
                      </a:pPr>
                      <a:r>
                        <a:rPr lang="es-ES" sz="2400" kern="1200">
                          <a:effectLst/>
                        </a:rPr>
                        <a:t>RF05</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686505261"/>
                  </a:ext>
                </a:extLst>
              </a:tr>
              <a:tr h="650621">
                <a:tc>
                  <a:txBody>
                    <a:bodyPr/>
                    <a:lstStyle/>
                    <a:p>
                      <a:pPr marL="0" algn="ctr" rtl="0" eaLnBrk="1" latinLnBrk="0" hangingPunct="1">
                        <a:lnSpc>
                          <a:spcPct val="107000"/>
                        </a:lnSpc>
                        <a:spcBef>
                          <a:spcPts val="0"/>
                        </a:spcBef>
                        <a:spcAft>
                          <a:spcPts val="0"/>
                        </a:spcAft>
                      </a:pPr>
                      <a:r>
                        <a:rPr lang="es-ES" sz="2400" kern="1200">
                          <a:effectLst/>
                        </a:rPr>
                        <a:t>RF06</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ejecutar MSI </a:t>
                      </a:r>
                      <a:r>
                        <a:rPr lang="es-ES" sz="2400" kern="1200" err="1">
                          <a:effectLst/>
                        </a:rPr>
                        <a:t>Kombustor</a:t>
                      </a:r>
                      <a:r>
                        <a:rPr lang="es-ES" sz="2400" kern="1200">
                          <a:effectLst/>
                        </a:rPr>
                        <a:t> durante al menos 5 minutos, con temperaturas adecuadas al TDP de cada gráfica.</a:t>
                      </a:r>
                      <a:endParaRPr lang="es-ES">
                        <a:effectLst/>
                      </a:endParaRPr>
                    </a:p>
                  </a:txBody>
                  <a:tcPr marL="0" marR="0" marT="0" marB="0" anchor="ctr"/>
                </a:tc>
                <a:extLst>
                  <a:ext uri="{0D108BD9-81ED-4DB2-BD59-A6C34878D82A}">
                    <a16:rowId xmlns:a16="http://schemas.microsoft.com/office/drawing/2014/main" val="1058529817"/>
                  </a:ext>
                </a:extLst>
              </a:tr>
              <a:tr h="650621">
                <a:tc>
                  <a:txBody>
                    <a:bodyPr/>
                    <a:lstStyle/>
                    <a:p>
                      <a:pPr marL="0" algn="ctr" rtl="0" eaLnBrk="1" latinLnBrk="0" hangingPunct="1">
                        <a:lnSpc>
                          <a:spcPct val="107000"/>
                        </a:lnSpc>
                        <a:spcBef>
                          <a:spcPts val="0"/>
                        </a:spcBef>
                        <a:spcAft>
                          <a:spcPts val="0"/>
                        </a:spcAft>
                      </a:pPr>
                      <a:r>
                        <a:rPr lang="es-ES" sz="2400" kern="1200">
                          <a:effectLst/>
                        </a:rPr>
                        <a:t>RF07</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unirse al menos a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2992376892"/>
                  </a:ext>
                </a:extLst>
              </a:tr>
              <a:tr h="650621">
                <a:tc>
                  <a:txBody>
                    <a:bodyPr/>
                    <a:lstStyle/>
                    <a:p>
                      <a:pPr marL="0" algn="ctr" rtl="0" eaLnBrk="1" latinLnBrk="0" hangingPunct="1">
                        <a:lnSpc>
                          <a:spcPct val="107000"/>
                        </a:lnSpc>
                        <a:spcBef>
                          <a:spcPts val="0"/>
                        </a:spcBef>
                        <a:spcAft>
                          <a:spcPts val="0"/>
                        </a:spcAft>
                      </a:pPr>
                      <a:r>
                        <a:rPr lang="es-ES" sz="2400" kern="1200">
                          <a:effectLst/>
                        </a:rPr>
                        <a:t>RF08</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las tareas encomendadas en al menos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3959772991"/>
                  </a:ext>
                </a:extLst>
              </a:tr>
              <a:tr h="650621">
                <a:tc>
                  <a:txBody>
                    <a:bodyPr/>
                    <a:lstStyle/>
                    <a:p>
                      <a:pPr marL="0" algn="ctr" rtl="0" eaLnBrk="1" latinLnBrk="0" hangingPunct="1">
                        <a:lnSpc>
                          <a:spcPct val="107000"/>
                        </a:lnSpc>
                        <a:spcBef>
                          <a:spcPts val="0"/>
                        </a:spcBef>
                        <a:spcAft>
                          <a:spcPts val="0"/>
                        </a:spcAft>
                      </a:pPr>
                      <a:r>
                        <a:rPr lang="es-ES" sz="2400" kern="1200">
                          <a:effectLst/>
                        </a:rPr>
                        <a:t>RF09</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OpenCL deberá ser capaz de ejecutar una herramienta de </a:t>
                      </a:r>
                      <a:r>
                        <a:rPr lang="es-ES" sz="2400" kern="1200" err="1">
                          <a:effectLst/>
                        </a:rPr>
                        <a:t>benchmark</a:t>
                      </a:r>
                      <a:r>
                        <a:rPr lang="es-ES" sz="2400" kern="1200">
                          <a:effectLst/>
                        </a:rPr>
                        <a:t> exclusiva (Julia4D OpenCL)</a:t>
                      </a:r>
                      <a:endParaRPr lang="es-ES">
                        <a:effectLst/>
                      </a:endParaRPr>
                    </a:p>
                  </a:txBody>
                  <a:tcPr marL="0" marR="0" marT="0" marB="0" anchor="ctr"/>
                </a:tc>
                <a:extLst>
                  <a:ext uri="{0D108BD9-81ED-4DB2-BD59-A6C34878D82A}">
                    <a16:rowId xmlns:a16="http://schemas.microsoft.com/office/drawing/2014/main" val="1587104564"/>
                  </a:ext>
                </a:extLst>
              </a:tr>
              <a:tr h="650621">
                <a:tc>
                  <a:txBody>
                    <a:bodyPr/>
                    <a:lstStyle/>
                    <a:p>
                      <a:pPr marL="0" algn="ctr" rtl="0" eaLnBrk="1" latinLnBrk="0" hangingPunct="1">
                        <a:lnSpc>
                          <a:spcPct val="107000"/>
                        </a:lnSpc>
                        <a:spcBef>
                          <a:spcPts val="0"/>
                        </a:spcBef>
                        <a:spcAft>
                          <a:spcPts val="0"/>
                        </a:spcAft>
                      </a:pPr>
                      <a:r>
                        <a:rPr lang="es-ES" sz="2400" kern="1200">
                          <a:effectLst/>
                        </a:rPr>
                        <a:t>RF10</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CUDA deberá ser capaz de ejecutar una herramienta de </a:t>
                      </a:r>
                      <a:r>
                        <a:rPr lang="es-ES" sz="2400" kern="1200" err="1">
                          <a:effectLst/>
                        </a:rPr>
                        <a:t>benchmark</a:t>
                      </a:r>
                      <a:r>
                        <a:rPr lang="es-ES" sz="2400" kern="1200">
                          <a:effectLst/>
                        </a:rPr>
                        <a:t> exclusiva (herramienta)</a:t>
                      </a:r>
                      <a:endParaRPr lang="es-ES">
                        <a:effectLst/>
                      </a:endParaRPr>
                    </a:p>
                  </a:txBody>
                  <a:tcPr marL="0" marR="0" marT="0" marB="0" anchor="ctr"/>
                </a:tc>
                <a:extLst>
                  <a:ext uri="{0D108BD9-81ED-4DB2-BD59-A6C34878D82A}">
                    <a16:rowId xmlns:a16="http://schemas.microsoft.com/office/drawing/2014/main" val="857926558"/>
                  </a:ext>
                </a:extLst>
              </a:tr>
              <a:tr h="316865">
                <a:tc>
                  <a:txBody>
                    <a:bodyPr/>
                    <a:lstStyle/>
                    <a:p>
                      <a:pPr marL="0" algn="ctr" rtl="0" eaLnBrk="1" latinLnBrk="0" hangingPunct="1">
                        <a:lnSpc>
                          <a:spcPct val="107000"/>
                        </a:lnSpc>
                        <a:spcBef>
                          <a:spcPts val="0"/>
                        </a:spcBef>
                        <a:spcAft>
                          <a:spcPts val="0"/>
                        </a:spcAft>
                      </a:pPr>
                      <a:r>
                        <a:rPr lang="es-ES" sz="2400" kern="1200">
                          <a:effectLst/>
                        </a:rPr>
                        <a:t>RF11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 ser funcional y operacionalmente escalable</a:t>
                      </a:r>
                      <a:endParaRPr lang="es-ES">
                        <a:effectLst/>
                      </a:endParaRPr>
                    </a:p>
                  </a:txBody>
                  <a:tcPr marL="0" marR="0" marT="0" marB="0" anchor="ctr"/>
                </a:tc>
                <a:extLst>
                  <a:ext uri="{0D108BD9-81ED-4DB2-BD59-A6C34878D82A}">
                    <a16:rowId xmlns:a16="http://schemas.microsoft.com/office/drawing/2014/main" val="2436007736"/>
                  </a:ext>
                </a:extLst>
              </a:tr>
            </a:tbl>
          </a:graphicData>
        </a:graphic>
      </p:graphicFrame>
    </p:spTree>
    <p:extLst>
      <p:ext uri="{BB962C8B-B14F-4D97-AF65-F5344CB8AC3E}">
        <p14:creationId xmlns:p14="http://schemas.microsoft.com/office/powerpoint/2010/main" val="180048795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1.2.Otros </a:t>
            </a:r>
            <a:r>
              <a:rPr lang="en-US" err="1">
                <a:solidFill>
                  <a:schemeClr val="accent1"/>
                </a:solidFill>
              </a:rPr>
              <a:t>requisitos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13" name="Table 12">
            <a:extLst>
              <a:ext uri="{FF2B5EF4-FFF2-40B4-BE49-F238E27FC236}">
                <a16:creationId xmlns:a16="http://schemas.microsoft.com/office/drawing/2014/main" id="{DBF9D3EA-7EAE-454E-8EA1-01CFA10AA192}"/>
              </a:ext>
            </a:extLst>
          </p:cNvPr>
          <p:cNvGraphicFramePr>
            <a:graphicFrameLocks noGrp="1"/>
          </p:cNvGraphicFramePr>
          <p:nvPr>
            <p:extLst>
              <p:ext uri="{D42A27DB-BD31-4B8C-83A1-F6EECF244321}">
                <p14:modId xmlns:p14="http://schemas.microsoft.com/office/powerpoint/2010/main" val="3742396197"/>
              </p:ext>
            </p:extLst>
          </p:nvPr>
        </p:nvGraphicFramePr>
        <p:xfrm>
          <a:off x="3373255" y="2799293"/>
          <a:ext cx="11633200" cy="6273419"/>
        </p:xfrm>
        <a:graphic>
          <a:graphicData uri="http://schemas.openxmlformats.org/drawingml/2006/table">
            <a:tbl>
              <a:tblPr firstRow="1" firstCol="1" bandRow="1">
                <a:tableStyleId>{5C22544A-7EE6-4342-B048-85BDC9FD1C3A}</a:tableStyleId>
              </a:tblPr>
              <a:tblGrid>
                <a:gridCol w="1155700">
                  <a:extLst>
                    <a:ext uri="{9D8B030D-6E8A-4147-A177-3AD203B41FA5}">
                      <a16:colId xmlns:a16="http://schemas.microsoft.com/office/drawing/2014/main" val="2598639744"/>
                    </a:ext>
                  </a:extLst>
                </a:gridCol>
                <a:gridCol w="10477500">
                  <a:extLst>
                    <a:ext uri="{9D8B030D-6E8A-4147-A177-3AD203B41FA5}">
                      <a16:colId xmlns:a16="http://schemas.microsoft.com/office/drawing/2014/main" val="1973560039"/>
                    </a:ext>
                  </a:extLst>
                </a:gridCol>
              </a:tblGrid>
              <a:tr h="779018">
                <a:tc>
                  <a:txBody>
                    <a:bodyPr/>
                    <a:lstStyle/>
                    <a:p>
                      <a:pPr marL="0" algn="ctr" rtl="0" eaLnBrk="1" latinLnBrk="0" hangingPunct="1">
                        <a:lnSpc>
                          <a:spcPct val="107000"/>
                        </a:lnSpc>
                        <a:spcBef>
                          <a:spcPts val="0"/>
                        </a:spcBef>
                        <a:spcAft>
                          <a:spcPts val="0"/>
                        </a:spcAft>
                      </a:pPr>
                      <a:r>
                        <a:rPr lang="es-ES" sz="2800" kern="1200">
                          <a:effectLst/>
                        </a:rPr>
                        <a:t>REQ.</a:t>
                      </a:r>
                      <a:endParaRPr lang="es-ES" sz="2800">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800" kern="1200">
                          <a:effectLst/>
                        </a:rPr>
                        <a:t>DESCRIPCIÓN</a:t>
                      </a:r>
                      <a:endParaRPr lang="es-ES" sz="2800">
                        <a:effectLst/>
                      </a:endParaRPr>
                    </a:p>
                  </a:txBody>
                  <a:tcPr marL="0" marR="0" marT="0" marB="0" anchor="ctr"/>
                </a:tc>
                <a:extLst>
                  <a:ext uri="{0D108BD9-81ED-4DB2-BD59-A6C34878D82A}">
                    <a16:rowId xmlns:a16="http://schemas.microsoft.com/office/drawing/2014/main" val="1639076419"/>
                  </a:ext>
                </a:extLst>
              </a:tr>
              <a:tr h="779018">
                <a:tc>
                  <a:txBody>
                    <a:bodyPr/>
                    <a:lstStyle/>
                    <a:p>
                      <a:pPr marL="0" algn="ctr" rtl="0" eaLnBrk="1" latinLnBrk="0" hangingPunct="1">
                        <a:lnSpc>
                          <a:spcPct val="107000"/>
                        </a:lnSpc>
                        <a:spcBef>
                          <a:spcPts val="0"/>
                        </a:spcBef>
                        <a:spcAft>
                          <a:spcPts val="0"/>
                        </a:spcAft>
                      </a:pPr>
                      <a:r>
                        <a:rPr lang="es-ES" sz="2800" kern="1200">
                          <a:effectLst/>
                        </a:rPr>
                        <a:t>R01</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bien instalado el hardware</a:t>
                      </a:r>
                      <a:endParaRPr lang="es-ES" sz="2800">
                        <a:effectLst/>
                      </a:endParaRPr>
                    </a:p>
                  </a:txBody>
                  <a:tcPr marL="0" marR="0" marT="0" marB="0" anchor="ctr"/>
                </a:tc>
                <a:extLst>
                  <a:ext uri="{0D108BD9-81ED-4DB2-BD59-A6C34878D82A}">
                    <a16:rowId xmlns:a16="http://schemas.microsoft.com/office/drawing/2014/main" val="484943434"/>
                  </a:ext>
                </a:extLst>
              </a:tr>
              <a:tr h="779018">
                <a:tc>
                  <a:txBody>
                    <a:bodyPr/>
                    <a:lstStyle/>
                    <a:p>
                      <a:pPr marL="0" algn="ctr" rtl="0" eaLnBrk="1" latinLnBrk="0" hangingPunct="1">
                        <a:lnSpc>
                          <a:spcPct val="107000"/>
                        </a:lnSpc>
                        <a:spcBef>
                          <a:spcPts val="0"/>
                        </a:spcBef>
                        <a:spcAft>
                          <a:spcPts val="0"/>
                        </a:spcAft>
                      </a:pPr>
                      <a:r>
                        <a:rPr lang="es-ES" sz="2800" kern="1200">
                          <a:effectLst/>
                        </a:rPr>
                        <a:t>R02</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gráfica</a:t>
                      </a:r>
                      <a:endParaRPr lang="es-ES" sz="2800">
                        <a:effectLst/>
                      </a:endParaRPr>
                    </a:p>
                  </a:txBody>
                  <a:tcPr marL="0" marR="0" marT="0" marB="0" anchor="ctr"/>
                </a:tc>
                <a:extLst>
                  <a:ext uri="{0D108BD9-81ED-4DB2-BD59-A6C34878D82A}">
                    <a16:rowId xmlns:a16="http://schemas.microsoft.com/office/drawing/2014/main" val="2252793604"/>
                  </a:ext>
                </a:extLst>
              </a:tr>
              <a:tr h="779018">
                <a:tc>
                  <a:txBody>
                    <a:bodyPr/>
                    <a:lstStyle/>
                    <a:p>
                      <a:pPr marL="0" algn="ctr" rtl="0" eaLnBrk="1" latinLnBrk="0" hangingPunct="1">
                        <a:lnSpc>
                          <a:spcPct val="107000"/>
                        </a:lnSpc>
                        <a:spcBef>
                          <a:spcPts val="0"/>
                        </a:spcBef>
                        <a:spcAft>
                          <a:spcPts val="0"/>
                        </a:spcAft>
                      </a:pPr>
                      <a:r>
                        <a:rPr lang="es-ES" sz="2800" kern="1200">
                          <a:effectLst/>
                        </a:rPr>
                        <a:t>R03</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RAM</a:t>
                      </a:r>
                      <a:endParaRPr lang="es-ES" sz="2800">
                        <a:effectLst/>
                      </a:endParaRPr>
                    </a:p>
                  </a:txBody>
                  <a:tcPr marL="0" marR="0" marT="0" marB="0" anchor="ctr"/>
                </a:tc>
                <a:extLst>
                  <a:ext uri="{0D108BD9-81ED-4DB2-BD59-A6C34878D82A}">
                    <a16:rowId xmlns:a16="http://schemas.microsoft.com/office/drawing/2014/main" val="4225541745"/>
                  </a:ext>
                </a:extLst>
              </a:tr>
              <a:tr h="1599311">
                <a:tc>
                  <a:txBody>
                    <a:bodyPr/>
                    <a:lstStyle/>
                    <a:p>
                      <a:pPr marL="0" algn="ctr" rtl="0" eaLnBrk="1" latinLnBrk="0" hangingPunct="1">
                        <a:lnSpc>
                          <a:spcPct val="107000"/>
                        </a:lnSpc>
                        <a:spcBef>
                          <a:spcPts val="0"/>
                        </a:spcBef>
                        <a:spcAft>
                          <a:spcPts val="0"/>
                        </a:spcAft>
                      </a:pPr>
                      <a:r>
                        <a:rPr lang="es-ES" sz="2800" kern="1200">
                          <a:effectLst/>
                        </a:rPr>
                        <a:t>R04</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instalado sistema operativo adecuado y SDK/Herramientas adecuadas para la tecnología</a:t>
                      </a:r>
                      <a:endParaRPr lang="es-ES" sz="2800">
                        <a:effectLst/>
                      </a:endParaRPr>
                    </a:p>
                  </a:txBody>
                  <a:tcPr marL="0" marR="0" marT="0" marB="0" anchor="ctr"/>
                </a:tc>
                <a:extLst>
                  <a:ext uri="{0D108BD9-81ED-4DB2-BD59-A6C34878D82A}">
                    <a16:rowId xmlns:a16="http://schemas.microsoft.com/office/drawing/2014/main" val="1963183289"/>
                  </a:ext>
                </a:extLst>
              </a:tr>
              <a:tr h="779018">
                <a:tc>
                  <a:txBody>
                    <a:bodyPr/>
                    <a:lstStyle/>
                    <a:p>
                      <a:pPr marL="0" algn="ctr" rtl="0" eaLnBrk="1" latinLnBrk="0" hangingPunct="1">
                        <a:lnSpc>
                          <a:spcPct val="107000"/>
                        </a:lnSpc>
                        <a:spcBef>
                          <a:spcPts val="0"/>
                        </a:spcBef>
                        <a:spcAft>
                          <a:spcPts val="0"/>
                        </a:spcAft>
                      </a:pPr>
                      <a:r>
                        <a:rPr lang="es-ES" sz="2800" kern="1200">
                          <a:effectLst/>
                        </a:rPr>
                        <a:t>R05</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gráficos deben estar correctamente instalados</a:t>
                      </a:r>
                      <a:endParaRPr lang="es-ES" sz="2800">
                        <a:effectLst/>
                      </a:endParaRPr>
                    </a:p>
                  </a:txBody>
                  <a:tcPr marL="0" marR="0" marT="0" marB="0" anchor="ctr"/>
                </a:tc>
                <a:extLst>
                  <a:ext uri="{0D108BD9-81ED-4DB2-BD59-A6C34878D82A}">
                    <a16:rowId xmlns:a16="http://schemas.microsoft.com/office/drawing/2014/main" val="3076784293"/>
                  </a:ext>
                </a:extLst>
              </a:tr>
              <a:tr h="779018">
                <a:tc>
                  <a:txBody>
                    <a:bodyPr/>
                    <a:lstStyle/>
                    <a:p>
                      <a:pPr marL="0" algn="ctr" rtl="0" eaLnBrk="1" latinLnBrk="0" hangingPunct="1">
                        <a:lnSpc>
                          <a:spcPct val="107000"/>
                        </a:lnSpc>
                        <a:spcBef>
                          <a:spcPts val="0"/>
                        </a:spcBef>
                        <a:spcAft>
                          <a:spcPts val="0"/>
                        </a:spcAft>
                      </a:pPr>
                      <a:r>
                        <a:rPr lang="es-ES" sz="2800" kern="1200">
                          <a:effectLst/>
                        </a:rPr>
                        <a:t>R06</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de CUDA/OpenCL deberán estar operativos</a:t>
                      </a:r>
                      <a:endParaRPr lang="es-ES" sz="2800">
                        <a:effectLst/>
                      </a:endParaRPr>
                    </a:p>
                  </a:txBody>
                  <a:tcPr marL="0" marR="0" marT="0" marB="0" anchor="ctr"/>
                </a:tc>
                <a:extLst>
                  <a:ext uri="{0D108BD9-81ED-4DB2-BD59-A6C34878D82A}">
                    <a16:rowId xmlns:a16="http://schemas.microsoft.com/office/drawing/2014/main" val="4173635571"/>
                  </a:ext>
                </a:extLst>
              </a:tr>
            </a:tbl>
          </a:graphicData>
        </a:graphic>
      </p:graphicFrame>
    </p:spTree>
    <p:extLst>
      <p:ext uri="{BB962C8B-B14F-4D97-AF65-F5344CB8AC3E}">
        <p14:creationId xmlns:p14="http://schemas.microsoft.com/office/powerpoint/2010/main" val="17262376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2.Criterios de </a:t>
            </a:r>
            <a:r>
              <a:rPr lang="en-US" err="1">
                <a:solidFill>
                  <a:schemeClr val="accent1"/>
                </a:solidFill>
              </a:rPr>
              <a:t>comparación</a:t>
            </a:r>
            <a:r>
              <a:rPr lang="en-US">
                <a:solidFill>
                  <a:schemeClr val="accent1"/>
                </a:solidFill>
              </a:rPr>
              <a:t> en       la </a:t>
            </a:r>
            <a:r>
              <a:rPr lang="en-US" err="1">
                <a:solidFill>
                  <a:schemeClr val="accent1"/>
                </a:solidFill>
              </a:rPr>
              <a:t>implementación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2399BB32-16E4-46CC-BDFB-AABE3B43A322}"/>
              </a:ext>
            </a:extLst>
          </p:cNvPr>
          <p:cNvSpPr txBox="1"/>
          <p:nvPr/>
        </p:nvSpPr>
        <p:spPr>
          <a:xfrm>
            <a:off x="6243149" y="2917675"/>
            <a:ext cx="9774358"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3.1 </a:t>
            </a:r>
            <a:r>
              <a:rPr lang="en-US" b="1" err="1"/>
              <a:t>Criterio</a:t>
            </a:r>
            <a:r>
              <a:rPr lang="en-US" b="1"/>
              <a:t> 1: </a:t>
            </a:r>
            <a:r>
              <a:rPr lang="en-US" b="1" err="1"/>
              <a:t>Requisitos</a:t>
            </a:r>
            <a:r>
              <a:rPr lang="en-US" b="1"/>
              <a:t> de Hardware</a:t>
            </a:r>
          </a:p>
          <a:p>
            <a:endParaRPr lang="en-US" sz="2800"/>
          </a:p>
          <a:p>
            <a:pPr algn="just"/>
            <a:r>
              <a:rPr lang="en-US" sz="2800" err="1"/>
              <a:t>Nombre</a:t>
            </a:r>
            <a:r>
              <a:rPr lang="en-US" sz="2800"/>
              <a:t> del </a:t>
            </a:r>
            <a:r>
              <a:rPr lang="en-US" sz="2800" err="1"/>
              <a:t>criterio</a:t>
            </a:r>
            <a:r>
              <a:rPr lang="en-US" sz="2800"/>
              <a:t>: </a:t>
            </a:r>
            <a:r>
              <a:rPr lang="en-US" sz="2800" err="1"/>
              <a:t>Requisitos</a:t>
            </a:r>
            <a:r>
              <a:rPr lang="en-US" sz="2800"/>
              <a:t> hardware</a:t>
            </a:r>
            <a:endParaRPr lang="en-US" b="1"/>
          </a:p>
          <a:p>
            <a:pPr algn="just"/>
            <a:r>
              <a:rPr lang="en-US" sz="2800" err="1"/>
              <a:t>Descripción</a:t>
            </a:r>
            <a:r>
              <a:rPr lang="en-US" sz="2800"/>
              <a:t>: </a:t>
            </a:r>
            <a:r>
              <a:rPr lang="en-US" sz="2800" err="1"/>
              <a:t>Condiciones</a:t>
            </a:r>
            <a:r>
              <a:rPr lang="en-US" sz="2800"/>
              <a:t> que debe </a:t>
            </a:r>
            <a:r>
              <a:rPr lang="en-US" sz="2800" err="1"/>
              <a:t>tener</a:t>
            </a:r>
            <a:r>
              <a:rPr lang="en-US" sz="2800"/>
              <a:t> el </a:t>
            </a:r>
            <a:r>
              <a:rPr lang="en-US" sz="2800" err="1"/>
              <a:t>sistema</a:t>
            </a:r>
            <a:r>
              <a:rPr lang="en-US" sz="2800"/>
              <a:t> para </a:t>
            </a:r>
            <a:r>
              <a:rPr lang="en-US" sz="2800" err="1"/>
              <a:t>operar</a:t>
            </a:r>
            <a:r>
              <a:rPr lang="en-US" sz="2800"/>
              <a:t> con el hardware. Contra </a:t>
            </a:r>
            <a:r>
              <a:rPr lang="en-US" sz="2800" err="1"/>
              <a:t>menos</a:t>
            </a:r>
            <a:r>
              <a:rPr lang="en-US" sz="2800"/>
              <a:t> </a:t>
            </a:r>
            <a:r>
              <a:rPr lang="en-US" sz="2800" err="1"/>
              <a:t>requiera</a:t>
            </a:r>
            <a:r>
              <a:rPr lang="en-US" sz="2800"/>
              <a:t>, </a:t>
            </a:r>
            <a:r>
              <a:rPr lang="en-US" sz="2800" err="1"/>
              <a:t>mejor</a:t>
            </a:r>
            <a:r>
              <a:rPr lang="en-US" sz="2800"/>
              <a:t>.</a:t>
            </a:r>
          </a:p>
          <a:p>
            <a:pPr algn="just"/>
            <a:r>
              <a:rPr lang="en-US" sz="2800"/>
              <a:t>Tipo de valor: </a:t>
            </a:r>
            <a:r>
              <a:rPr lang="en-US" sz="2800" err="1"/>
              <a:t>Texto</a:t>
            </a:r>
            <a:r>
              <a:rPr lang="en-US" sz="2800"/>
              <a:t> libre.</a:t>
            </a:r>
          </a:p>
          <a:p>
            <a:pPr algn="just"/>
            <a:endParaRPr lang="en-US"/>
          </a:p>
          <a:p>
            <a:endParaRPr lang="en-US"/>
          </a:p>
          <a:p>
            <a:r>
              <a:rPr lang="en-US" b="1"/>
              <a:t>3.2 </a:t>
            </a:r>
            <a:r>
              <a:rPr lang="en-US" b="1" err="1"/>
              <a:t>Criterio</a:t>
            </a:r>
            <a:r>
              <a:rPr lang="en-US" b="1"/>
              <a:t> 2: </a:t>
            </a:r>
            <a:r>
              <a:rPr lang="en-US" b="1" err="1"/>
              <a:t>Facilidad</a:t>
            </a:r>
            <a:r>
              <a:rPr lang="en-US" b="1"/>
              <a:t> de </a:t>
            </a:r>
            <a:r>
              <a:rPr lang="en-US" b="1" err="1"/>
              <a:t>implementación</a:t>
            </a:r>
          </a:p>
          <a:p>
            <a:endParaRPr lang="en-US" b="1"/>
          </a:p>
          <a:p>
            <a:pPr algn="just"/>
            <a:r>
              <a:rPr lang="en-US" sz="2800" err="1"/>
              <a:t>Nombre</a:t>
            </a:r>
            <a:r>
              <a:rPr lang="en-US" sz="2800"/>
              <a:t> del </a:t>
            </a:r>
            <a:r>
              <a:rPr lang="en-US" sz="2800" err="1"/>
              <a:t>criterio</a:t>
            </a:r>
            <a:r>
              <a:rPr lang="en-US" sz="2800"/>
              <a:t>: </a:t>
            </a:r>
            <a:r>
              <a:rPr lang="en-US" sz="2800" err="1"/>
              <a:t>Implantación</a:t>
            </a:r>
            <a:r>
              <a:rPr lang="en-US" sz="2800"/>
              <a:t>.</a:t>
            </a:r>
          </a:p>
          <a:p>
            <a:pPr algn="just"/>
            <a:r>
              <a:rPr lang="en-US" sz="2800" err="1"/>
              <a:t>Descripción</a:t>
            </a:r>
            <a:r>
              <a:rPr lang="en-US" sz="2800"/>
              <a:t>: </a:t>
            </a:r>
            <a:r>
              <a:rPr lang="en-US" sz="2800" err="1"/>
              <a:t>Complejidad</a:t>
            </a:r>
            <a:r>
              <a:rPr lang="en-US" sz="2800"/>
              <a:t> para </a:t>
            </a:r>
            <a:r>
              <a:rPr lang="en-US" sz="2800" err="1"/>
              <a:t>instalar</a:t>
            </a:r>
            <a:r>
              <a:rPr lang="en-US" sz="2800"/>
              <a:t> el </a:t>
            </a:r>
            <a:r>
              <a:rPr lang="en-US" sz="2800" err="1"/>
              <a:t>sistema</a:t>
            </a:r>
            <a:r>
              <a:rPr lang="en-US" sz="2800"/>
              <a:t>.</a:t>
            </a:r>
          </a:p>
          <a:p>
            <a:pPr algn="just"/>
            <a:r>
              <a:rPr lang="en-US" sz="2800"/>
              <a:t>Tipo de valor: </a:t>
            </a:r>
            <a:r>
              <a:rPr lang="en-US" sz="2800" err="1"/>
              <a:t>Texto</a:t>
            </a:r>
            <a:r>
              <a:rPr lang="en-US" sz="2800"/>
              <a:t> libre (Alta, Media, Baja).</a:t>
            </a:r>
          </a:p>
        </p:txBody>
      </p:sp>
      <p:pic>
        <p:nvPicPr>
          <p:cNvPr id="5" name="Picture 7" descr="Imagen que contiene electrónica, circuito&#10;&#10;Descripción generada con confianza muy alta">
            <a:extLst>
              <a:ext uri="{FF2B5EF4-FFF2-40B4-BE49-F238E27FC236}">
                <a16:creationId xmlns:a16="http://schemas.microsoft.com/office/drawing/2014/main" id="{F64FF0FE-FADE-42DB-8106-0CE6341D8270}"/>
              </a:ext>
            </a:extLst>
          </p:cNvPr>
          <p:cNvPicPr>
            <a:picLocks noChangeAspect="1"/>
          </p:cNvPicPr>
          <p:nvPr/>
        </p:nvPicPr>
        <p:blipFill>
          <a:blip r:embed="rId2"/>
          <a:stretch>
            <a:fillRect/>
          </a:stretch>
        </p:blipFill>
        <p:spPr>
          <a:xfrm>
            <a:off x="355642" y="4353661"/>
            <a:ext cx="4921988" cy="3118068"/>
          </a:xfrm>
          <a:prstGeom prst="rect">
            <a:avLst/>
          </a:prstGeom>
        </p:spPr>
      </p:pic>
    </p:spTree>
    <p:extLst>
      <p:ext uri="{BB962C8B-B14F-4D97-AF65-F5344CB8AC3E}">
        <p14:creationId xmlns:p14="http://schemas.microsoft.com/office/powerpoint/2010/main" val="42615360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8705FBBB-899B-463D-8A39-BCC21A0EFFC4}"/>
              </a:ext>
            </a:extLst>
          </p:cNvPr>
          <p:cNvSpPr txBox="1"/>
          <p:nvPr/>
        </p:nvSpPr>
        <p:spPr>
          <a:xfrm>
            <a:off x="4943305" y="2111389"/>
            <a:ext cx="11691536" cy="68844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3.3 </a:t>
            </a:r>
            <a:r>
              <a:rPr lang="en-US" b="1" err="1"/>
              <a:t>Criterio</a:t>
            </a:r>
            <a:r>
              <a:rPr lang="en-US" b="1"/>
              <a:t> 3: </a:t>
            </a:r>
            <a:r>
              <a:rPr lang="en-US" b="1" err="1"/>
              <a:t>Rendimiento</a:t>
            </a:r>
            <a:r>
              <a:rPr lang="en-US" b="1"/>
              <a:t> Test </a:t>
            </a:r>
            <a:r>
              <a:rPr lang="en-US" b="1" err="1"/>
              <a:t>Luxmark</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Redimiento</a:t>
            </a:r>
            <a:r>
              <a:rPr lang="en-US" sz="2800"/>
              <a:t> Test </a:t>
            </a:r>
            <a:r>
              <a:rPr lang="en-US" sz="2800" err="1"/>
              <a:t>Luxmark</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el test </a:t>
            </a:r>
            <a:r>
              <a:rPr lang="en-US" sz="2800" err="1"/>
              <a:t>Luxmark</a:t>
            </a:r>
            <a:r>
              <a:rPr lang="en-US" sz="2800"/>
              <a:t> </a:t>
            </a:r>
          </a:p>
          <a:p>
            <a:pPr algn="just"/>
            <a:r>
              <a:rPr lang="en-US" sz="2800"/>
              <a:t>y </a:t>
            </a:r>
            <a:r>
              <a:rPr lang="en-US" sz="2800" err="1"/>
              <a:t>dar</a:t>
            </a:r>
            <a:r>
              <a:rPr lang="en-US" sz="2800"/>
              <a:t> un </a:t>
            </a:r>
            <a:r>
              <a:rPr lang="en-US" sz="2800" err="1"/>
              <a:t>resultado</a:t>
            </a:r>
            <a:r>
              <a:rPr lang="en-US" sz="2800"/>
              <a:t> superior al </a:t>
            </a:r>
            <a:r>
              <a:rPr lang="en-US" sz="2800" err="1"/>
              <a:t>otro</a:t>
            </a:r>
            <a:r>
              <a:rPr lang="en-US" sz="2800"/>
              <a:t>.</a:t>
            </a:r>
          </a:p>
          <a:p>
            <a:pPr algn="just"/>
            <a:r>
              <a:rPr lang="en-US" sz="2800"/>
              <a:t>Tipo de valor: </a:t>
            </a:r>
            <a:r>
              <a:rPr lang="en-US" sz="2800" err="1"/>
              <a:t>Numérico</a:t>
            </a:r>
            <a:r>
              <a:rPr lang="en-US" sz="2800"/>
              <a:t>.</a:t>
            </a:r>
          </a:p>
          <a:p>
            <a:pPr algn="just"/>
            <a:endParaRPr lang="en-US"/>
          </a:p>
          <a:p>
            <a:pPr algn="just"/>
            <a:endParaRPr lang="en-US"/>
          </a:p>
          <a:p>
            <a:pPr algn="just"/>
            <a:r>
              <a:rPr lang="en-US" b="1"/>
              <a:t>3.4 </a:t>
            </a:r>
            <a:r>
              <a:rPr lang="en-US" b="1" err="1"/>
              <a:t>Criterio</a:t>
            </a:r>
            <a:r>
              <a:rPr lang="en-US" b="1"/>
              <a:t> 4: </a:t>
            </a:r>
            <a:r>
              <a:rPr lang="en-US" b="1" err="1"/>
              <a:t>Rendimiento</a:t>
            </a:r>
            <a:r>
              <a:rPr lang="en-US" b="1"/>
              <a:t> Test </a:t>
            </a:r>
            <a:r>
              <a:rPr lang="en-US" b="1" err="1"/>
              <a:t>Compubench</a:t>
            </a:r>
            <a:endParaRPr lang="en-US" b="1"/>
          </a:p>
          <a:p>
            <a:pPr algn="just"/>
            <a:endParaRPr lang="en-US" b="1"/>
          </a:p>
          <a:p>
            <a:pPr algn="just"/>
            <a:r>
              <a:rPr lang="en-US" sz="2800" err="1"/>
              <a:t>Nombre</a:t>
            </a:r>
            <a:r>
              <a:rPr lang="en-US" sz="2800"/>
              <a:t> del </a:t>
            </a:r>
            <a:r>
              <a:rPr lang="en-US" sz="2800" err="1"/>
              <a:t>criterio</a:t>
            </a:r>
            <a:r>
              <a:rPr lang="en-US" sz="2800"/>
              <a:t>: </a:t>
            </a:r>
            <a:r>
              <a:rPr lang="en-US" sz="2800" err="1"/>
              <a:t>Rendimiento</a:t>
            </a:r>
            <a:r>
              <a:rPr lang="en-US" sz="2800"/>
              <a:t> Test </a:t>
            </a:r>
            <a:r>
              <a:rPr lang="en-US" sz="2800" err="1"/>
              <a:t>Compubench</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la suite de test </a:t>
            </a:r>
          </a:p>
          <a:p>
            <a:pPr algn="just"/>
            <a:r>
              <a:rPr lang="en-US" sz="2800" err="1"/>
              <a:t>Compubench</a:t>
            </a:r>
            <a:r>
              <a:rPr lang="en-US" sz="2800"/>
              <a:t> y </a:t>
            </a:r>
            <a:r>
              <a:rPr lang="en-US" sz="2800" err="1"/>
              <a:t>dar</a:t>
            </a:r>
            <a:r>
              <a:rPr lang="en-US" sz="2800"/>
              <a:t> un </a:t>
            </a:r>
            <a:r>
              <a:rPr lang="en-US" sz="2800" err="1"/>
              <a:t>resultado</a:t>
            </a:r>
            <a:r>
              <a:rPr lang="en-US" sz="2800"/>
              <a:t> superior al </a:t>
            </a:r>
            <a:r>
              <a:rPr lang="en-US" sz="2800" err="1"/>
              <a:t>otro</a:t>
            </a:r>
            <a:r>
              <a:rPr lang="en-US" sz="2800"/>
              <a:t>, o pasar mayor </a:t>
            </a:r>
            <a:r>
              <a:rPr lang="en-US" sz="2800" err="1"/>
              <a:t>cantidad</a:t>
            </a:r>
            <a:r>
              <a:rPr lang="en-US" sz="2800"/>
              <a:t> </a:t>
            </a:r>
          </a:p>
          <a:p>
            <a:pPr algn="just"/>
            <a:r>
              <a:rPr lang="en-US" sz="2800"/>
              <a:t>de </a:t>
            </a:r>
            <a:r>
              <a:rPr lang="en-US" sz="2800" err="1"/>
              <a:t>pruebas</a:t>
            </a:r>
            <a:r>
              <a:rPr lang="en-US" sz="2800"/>
              <a:t>.</a:t>
            </a:r>
          </a:p>
          <a:p>
            <a:pPr algn="just"/>
            <a:r>
              <a:rPr lang="en-US" sz="2800"/>
              <a:t>Tipo de valor: </a:t>
            </a:r>
            <a:r>
              <a:rPr lang="en-US" sz="2800" err="1"/>
              <a:t>Numérico</a:t>
            </a:r>
            <a:r>
              <a:rPr lang="en-US" sz="2800"/>
              <a:t> y </a:t>
            </a:r>
            <a:r>
              <a:rPr lang="en-US" sz="2800" err="1"/>
              <a:t>tabla</a:t>
            </a:r>
            <a:r>
              <a:rPr lang="en-US" sz="2800"/>
              <a:t>.</a:t>
            </a:r>
          </a:p>
        </p:txBody>
      </p:sp>
      <p:pic>
        <p:nvPicPr>
          <p:cNvPr id="5" name="Picture 7" descr="Imagen que contiene interior, mesa&#10;&#10;Descripción generada con confianza muy alta">
            <a:extLst>
              <a:ext uri="{FF2B5EF4-FFF2-40B4-BE49-F238E27FC236}">
                <a16:creationId xmlns:a16="http://schemas.microsoft.com/office/drawing/2014/main" id="{7F7BA41B-60DE-47CE-8DAE-C6F0FB32D4C1}"/>
              </a:ext>
            </a:extLst>
          </p:cNvPr>
          <p:cNvPicPr>
            <a:picLocks noChangeAspect="1"/>
          </p:cNvPicPr>
          <p:nvPr/>
        </p:nvPicPr>
        <p:blipFill>
          <a:blip r:embed="rId2"/>
          <a:stretch>
            <a:fillRect/>
          </a:stretch>
        </p:blipFill>
        <p:spPr>
          <a:xfrm>
            <a:off x="635535" y="4472204"/>
            <a:ext cx="3833511" cy="2865441"/>
          </a:xfrm>
          <a:prstGeom prst="rect">
            <a:avLst/>
          </a:prstGeom>
        </p:spPr>
      </p:pic>
    </p:spTree>
    <p:extLst>
      <p:ext uri="{BB962C8B-B14F-4D97-AF65-F5344CB8AC3E}">
        <p14:creationId xmlns:p14="http://schemas.microsoft.com/office/powerpoint/2010/main" val="331045978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TotalTime>
  <Words>1851</Words>
  <Application>Microsoft Office PowerPoint</Application>
  <PresentationFormat>Personalizado</PresentationFormat>
  <Paragraphs>417</Paragraphs>
  <Slides>47</Slides>
  <Notes>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47</vt:i4>
      </vt:variant>
    </vt:vector>
  </HeadingPairs>
  <TitlesOfParts>
    <vt:vector size="60" baseType="lpstr">
      <vt:lpstr>MS Gothic</vt:lpstr>
      <vt:lpstr>ＭＳ Ｐゴシック</vt:lpstr>
      <vt:lpstr>Aleo-Bold</vt:lpstr>
      <vt:lpstr>Aleo-BoldItalic</vt:lpstr>
      <vt:lpstr>Aleo-Light</vt:lpstr>
      <vt:lpstr>Aleo-LightItalic</vt:lpstr>
      <vt:lpstr>Arial</vt:lpstr>
      <vt:lpstr>Calibri</vt:lpstr>
      <vt:lpstr>Capella Bold</vt:lpstr>
      <vt:lpstr>Capella Light</vt:lpstr>
      <vt:lpstr>Montserrat-Bold</vt:lpstr>
      <vt:lpstr>Deneb Title</vt:lpstr>
      <vt:lpstr>Deneb Contents</vt:lpstr>
      <vt:lpstr>Cards for Scientific Computation (Cuda,OpenCL)                     TG3</vt:lpstr>
      <vt:lpstr> Índice</vt:lpstr>
      <vt:lpstr>Planificación</vt:lpstr>
      <vt:lpstr>1.Requisitos del prototipo A: CUDA</vt:lpstr>
      <vt:lpstr>1.Requisitos del prototipo B: OpenCL</vt:lpstr>
      <vt:lpstr>1.1.Requisitos funcionales</vt:lpstr>
      <vt:lpstr>1.2.Otros requisitos</vt:lpstr>
      <vt:lpstr>2.Criterios de comparación en       la implementación</vt:lpstr>
      <vt:lpstr>2.Criterios de comparación en la implementación</vt:lpstr>
      <vt:lpstr>2.Criterios de comparación en la implementación</vt:lpstr>
      <vt:lpstr>2.Criterios de comparación en la implementación</vt:lpstr>
      <vt:lpstr>2.Criterios de comparación en la implementación</vt:lpstr>
      <vt:lpstr> 3.Implementación del prototipo A utilizando la tecnología CUDA</vt:lpstr>
      <vt:lpstr>3.1 Documentación de diseño</vt:lpstr>
      <vt:lpstr>3.2 Documentación de construcción</vt:lpstr>
      <vt:lpstr>3.3 Documentación de pruebas</vt:lpstr>
      <vt:lpstr>3.3.1 Testing: MSI Kombustor</vt:lpstr>
      <vt:lpstr>3.3.2 Testing: CompuBench</vt:lpstr>
      <vt:lpstr>3.3.3 Testing: Luxmark</vt:lpstr>
      <vt:lpstr>3.3.4 Pruebas científicas</vt:lpstr>
      <vt:lpstr>3.3.4.1 seti@home</vt:lpstr>
      <vt:lpstr>3.3.4.2 Prueba específica Nvidia CUDA</vt:lpstr>
      <vt:lpstr>3.3.4.3 Prueba específica OpenCL</vt:lpstr>
      <vt:lpstr>4.1 Documentación de diseño</vt:lpstr>
      <vt:lpstr>4.2 Documentación de construcción</vt:lpstr>
      <vt:lpstr>5.Comparación de las implementaciones</vt:lpstr>
      <vt:lpstr>5.1 Comparación de las implementaciones: Test Luxmark</vt:lpstr>
      <vt:lpstr>5.1 Comparación de las implementaciones: Test Luxmark</vt:lpstr>
      <vt:lpstr>5.2 Comparación de las implementaciones: Test Compubench</vt:lpstr>
      <vt:lpstr>5.2 Comparación de las implementaciones: Test Luxmark</vt:lpstr>
      <vt:lpstr>5.2.1 Comparación de las implementaciones: Test Compubench</vt:lpstr>
      <vt:lpstr>5.2.2 Comparación de las implementaciones: Test Compubench</vt:lpstr>
      <vt:lpstr>5.2.3 Comparación de las implementaciones: Test Compubench</vt:lpstr>
      <vt:lpstr>5.2.4 Comparación de las implementaciones: Test Compubench</vt:lpstr>
      <vt:lpstr>5.2.5 Comparación de las implementaciones: Test Compubench</vt:lpstr>
      <vt:lpstr>5.2.6 Comparación de las implementaciones: Test Compubench</vt:lpstr>
      <vt:lpstr>5.3 Comparación de las implementaciones: Test Kombustor</vt:lpstr>
      <vt:lpstr>5.3 Comparación de las implementaciones: Test Kombustor</vt:lpstr>
      <vt:lpstr>5.4 Comparación de las implementaciones: SETI@HOME</vt:lpstr>
      <vt:lpstr>5.4 Comparación de las implementaciones: SETI@HOME</vt:lpstr>
      <vt:lpstr>5.4 Comparación de las implementaciones: SETI@HOME</vt:lpstr>
      <vt:lpstr>5.4.1 Comparación de las implementaciones: SETI@HOME</vt:lpstr>
      <vt:lpstr>5.4.2 Comparación de las implementaciones: SETI@HOME</vt:lpstr>
      <vt:lpstr>5.4.2 Comparación de las implementaciones: SETI@HOME</vt:lpstr>
      <vt:lpstr>6. Comparación de la implementación de las tecnologías.</vt:lpstr>
      <vt:lpstr>7.Conclusiones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Burgos Lucha Ignacio</cp:lastModifiedBy>
  <cp:revision>70</cp:revision>
  <dcterms:created xsi:type="dcterms:W3CDTF">2014-05-31T17:00:12Z</dcterms:created>
  <dcterms:modified xsi:type="dcterms:W3CDTF">2019-05-08T11:00:04Z</dcterms:modified>
</cp:coreProperties>
</file>